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Lexend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Lexend-bold.fntdata"/><Relationship Id="rId27" Type="http://schemas.openxmlformats.org/officeDocument/2006/relationships/font" Target="fonts/Lexen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fcb76f1492a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fcb76f1492a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69fcb771370a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69fcb771370a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69fcb7717dab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69fcb7717dab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69fcb771dd9cd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69fcb771dd9cd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69fcb7721d01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69fcb7721d01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69fcb772bf9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69fcb772bf9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69fcb7731ab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69fcb7731ab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69fcb77335ef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69fcb77335ef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69fcb7739994e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69fcb7739994e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69fcb773d5ce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69fcb773d5ce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69fcb77417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69fcb77417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69fcb76f578b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69fcb76f578b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69fcb7744cda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69fcb7744cda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69fcb774bba6e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69fcb774bba6e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69fcb76f79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69fcb76f79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69fcb7701b0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69fcb7701b0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69fcb77039b9b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69fcb77039b9b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69fcb7705aa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69fcb7705aa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69fcb770706a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69fcb770706a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69fcb770a2af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69fcb770a2af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69fcb770ca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69fcb770ca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21.jpg"/><Relationship Id="rId5" Type="http://schemas.openxmlformats.org/officeDocument/2006/relationships/image" Target="../media/image12.jpg"/><Relationship Id="rId6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38.jpg"/><Relationship Id="rId5" Type="http://schemas.openxmlformats.org/officeDocument/2006/relationships/image" Target="../media/image22.jpg"/><Relationship Id="rId6" Type="http://schemas.openxmlformats.org/officeDocument/2006/relationships/image" Target="../media/image28.jpg"/><Relationship Id="rId7" Type="http://schemas.openxmlformats.org/officeDocument/2006/relationships/image" Target="../media/image2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Relationship Id="rId4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Relationship Id="rId4" Type="http://schemas.openxmlformats.org/officeDocument/2006/relationships/image" Target="../media/image14.png"/><Relationship Id="rId5" Type="http://schemas.openxmlformats.org/officeDocument/2006/relationships/image" Target="../media/image3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Relationship Id="rId4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Relationship Id="rId4" Type="http://schemas.openxmlformats.org/officeDocument/2006/relationships/image" Target="../media/image20.png"/><Relationship Id="rId5" Type="http://schemas.openxmlformats.org/officeDocument/2006/relationships/image" Target="../media/image2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Relationship Id="rId4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Relationship Id="rId4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Relationship Id="rId4" Type="http://schemas.openxmlformats.org/officeDocument/2006/relationships/image" Target="../media/image29.jpg"/><Relationship Id="rId5" Type="http://schemas.openxmlformats.org/officeDocument/2006/relationships/image" Target="../media/image3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Relationship Id="rId4" Type="http://schemas.openxmlformats.org/officeDocument/2006/relationships/image" Target="../media/image14.png"/><Relationship Id="rId5" Type="http://schemas.openxmlformats.org/officeDocument/2006/relationships/image" Target="../media/image3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jp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23.jpg"/><Relationship Id="rId5" Type="http://schemas.openxmlformats.org/officeDocument/2006/relationships/image" Target="../media/image5.jpg"/><Relationship Id="rId6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6.jpg"/><Relationship Id="rId5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hyperlink" Target="https://www.youtube.com/watch?v=eMqBFMZMGeM" TargetMode="External"/><Relationship Id="rId5" Type="http://schemas.openxmlformats.org/officeDocument/2006/relationships/image" Target="../media/image24.jpg"/><Relationship Id="rId6" Type="http://schemas.openxmlformats.org/officeDocument/2006/relationships/hyperlink" Target="https://www.youtube.com/watch?v=eMqBFMZMGeM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13.jpg"/><Relationship Id="rId5" Type="http://schemas.openxmlformats.org/officeDocument/2006/relationships/image" Target="../media/image11.jpg"/><Relationship Id="rId6" Type="http://schemas.openxmlformats.org/officeDocument/2006/relationships/image" Target="../media/image38.jpg"/><Relationship Id="rId7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120140"/>
            <a:ext cx="3829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600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Welcome to Our City Market</a:t>
            </a:r>
            <a:endParaRPr b="1" sz="3600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914900" y="2937510"/>
            <a:ext cx="38292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Exploring yummy food in the big city!</a:t>
            </a:r>
            <a:endParaRPr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2160538"/>
            <a:ext cx="2697480" cy="171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1589038"/>
            <a:ext cx="2697480" cy="171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2160538"/>
            <a:ext cx="2697480" cy="171396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240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Fresh From the Market</a:t>
            </a:r>
            <a:endParaRPr b="1" sz="3240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2" name="Google Shape;152;p22"/>
          <p:cNvSpPr txBox="1"/>
          <p:nvPr/>
        </p:nvSpPr>
        <p:spPr>
          <a:xfrm>
            <a:off x="285750" y="845820"/>
            <a:ext cx="85725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Look at these market foods! Can you name them?</a:t>
            </a:r>
            <a:endParaRPr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285750" y="3989070"/>
            <a:ext cx="26976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Banana</a:t>
            </a: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 - A yellow fruit.</a:t>
            </a:r>
            <a:endParaRPr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4" name="Google Shape;154;p22"/>
          <p:cNvSpPr txBox="1"/>
          <p:nvPr/>
        </p:nvSpPr>
        <p:spPr>
          <a:xfrm>
            <a:off x="3211830" y="3417570"/>
            <a:ext cx="26976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Carrot</a:t>
            </a: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 - A crunchy vegetable.</a:t>
            </a:r>
            <a:endParaRPr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6149340" y="3989070"/>
            <a:ext cx="26976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Broccoli</a:t>
            </a: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 - A green vegetable.</a:t>
            </a:r>
            <a:endParaRPr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00" y="1028700"/>
            <a:ext cx="211455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4800" y="1028700"/>
            <a:ext cx="211455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5800" y="3028950"/>
            <a:ext cx="211455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14800" y="3028950"/>
            <a:ext cx="2114550" cy="13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3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240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Match the Market Food!</a:t>
            </a:r>
            <a:endParaRPr b="1" sz="3240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✅​</a:t>
            </a:r>
            <a:endParaRPr sz="36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6" name="Google Shape;166;p23"/>
          <p:cNvSpPr txBox="1"/>
          <p:nvPr/>
        </p:nvSpPr>
        <p:spPr>
          <a:xfrm>
            <a:off x="285750" y="24003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1.</a:t>
            </a:r>
            <a:endParaRPr b="1" sz="18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685800" y="240030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Yellow Banana</a:t>
            </a:r>
            <a:endParaRPr b="1" sz="18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285750" y="10287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c)</a:t>
            </a:r>
            <a:endParaRPr b="1" sz="18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9" name="Google Shape;169;p23"/>
          <p:cNvSpPr txBox="1"/>
          <p:nvPr/>
        </p:nvSpPr>
        <p:spPr>
          <a:xfrm>
            <a:off x="3714750" y="24003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2.</a:t>
            </a:r>
            <a:endParaRPr b="1" sz="18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0" name="Google Shape;170;p23"/>
          <p:cNvSpPr txBox="1"/>
          <p:nvPr/>
        </p:nvSpPr>
        <p:spPr>
          <a:xfrm>
            <a:off x="4114800" y="240030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Red Tomato</a:t>
            </a:r>
            <a:endParaRPr b="1" sz="18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3714750" y="10287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a)</a:t>
            </a:r>
            <a:endParaRPr b="1" sz="18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2" name="Google Shape;172;p23"/>
          <p:cNvSpPr txBox="1"/>
          <p:nvPr/>
        </p:nvSpPr>
        <p:spPr>
          <a:xfrm>
            <a:off x="285750" y="440055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3.</a:t>
            </a:r>
            <a:endParaRPr b="1" sz="18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685800" y="440055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Green Broccoli</a:t>
            </a:r>
            <a:endParaRPr b="1" sz="18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285750" y="302895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d)</a:t>
            </a:r>
            <a:endParaRPr b="1" sz="18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3714750" y="440055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4.</a:t>
            </a:r>
            <a:endParaRPr b="1" sz="18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4114800" y="440055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Orange Carrot</a:t>
            </a:r>
            <a:endParaRPr b="1" sz="18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3714750" y="302895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b)</a:t>
            </a:r>
            <a:endParaRPr b="1" sz="18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850" y="426"/>
            <a:ext cx="3486151" cy="514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4"/>
          <p:cNvSpPr/>
          <p:nvPr/>
        </p:nvSpPr>
        <p:spPr>
          <a:xfrm>
            <a:off x="285750" y="2834640"/>
            <a:ext cx="5143500" cy="1326000"/>
          </a:xfrm>
          <a:prstGeom prst="roundRect">
            <a:avLst>
              <a:gd fmla="val 16667" name="adj"/>
            </a:avLst>
          </a:prstGeom>
          <a:solidFill>
            <a:srgbClr val="E1F6EF"/>
          </a:solidFill>
          <a:ln cap="flat" cmpd="sng" w="12700">
            <a:solidFill>
              <a:srgbClr val="084D36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4"/>
          <p:cNvSpPr txBox="1"/>
          <p:nvPr/>
        </p:nvSpPr>
        <p:spPr>
          <a:xfrm>
            <a:off x="308610" y="289179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084D36"/>
                </a:solidFill>
              </a:rPr>
              <a:t>🔍</a:t>
            </a:r>
            <a:endParaRPr sz="2160">
              <a:solidFill>
                <a:srgbClr val="084D36"/>
              </a:solidFill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285750" y="731520"/>
            <a:ext cx="5143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240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My Favorite Meal</a:t>
            </a:r>
            <a:endParaRPr b="1" sz="3240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6" name="Google Shape;186;p24"/>
          <p:cNvSpPr txBox="1"/>
          <p:nvPr/>
        </p:nvSpPr>
        <p:spPr>
          <a:xfrm>
            <a:off x="285750" y="1405890"/>
            <a:ext cx="5143500" cy="12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What do you love to eat?</a:t>
            </a:r>
            <a:endParaRPr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You can say:</a:t>
            </a:r>
            <a:endParaRPr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"My favorite meal is..."</a:t>
            </a:r>
            <a:endParaRPr b="1"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765810" y="2857500"/>
            <a:ext cx="45492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084D36"/>
                </a:solidFill>
                <a:latin typeface="Lexend"/>
                <a:ea typeface="Lexend"/>
                <a:cs typeface="Lexend"/>
                <a:sym typeface="Lexend"/>
              </a:rPr>
              <a:t>Example</a:t>
            </a:r>
            <a:endParaRPr b="1" sz="1980">
              <a:solidFill>
                <a:srgbClr val="084D36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84D36"/>
                </a:solidFill>
                <a:latin typeface="Lexend"/>
                <a:ea typeface="Lexend"/>
                <a:cs typeface="Lexend"/>
                <a:sym typeface="Lexend"/>
              </a:rPr>
              <a:t>My favorite meal is chicken and rice.</a:t>
            </a:r>
            <a:endParaRPr sz="2160">
              <a:solidFill>
                <a:srgbClr val="084D3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020" y="1657350"/>
            <a:ext cx="283464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5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240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Sharing Feelings</a:t>
            </a:r>
            <a:endParaRPr b="1" sz="3240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5" name="Google Shape;195;p25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How do you feel when you eat your favorite healthy food?</a:t>
            </a:r>
            <a:endParaRPr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6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240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Sharing Feelings</a:t>
            </a:r>
            <a:endParaRPr b="1" sz="3240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2" name="Google Shape;202;p26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You might have said...</a:t>
            </a:r>
            <a:endParaRPr b="1"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I feel happy!</a:t>
            </a:r>
            <a:endParaRPr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I feel strong.</a:t>
            </a:r>
            <a:endParaRPr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I feel excited.</a:t>
            </a:r>
            <a:endParaRPr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3" name="Google Shape;203;p26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✅​</a:t>
            </a:r>
            <a:endParaRPr sz="36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0" y="0"/>
            <a:ext cx="9135078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7"/>
          <p:cNvSpPr/>
          <p:nvPr/>
        </p:nvSpPr>
        <p:spPr>
          <a:xfrm>
            <a:off x="285750" y="3463290"/>
            <a:ext cx="8572500" cy="1005900"/>
          </a:xfrm>
          <a:prstGeom prst="roundRect">
            <a:avLst>
              <a:gd fmla="val 16667" name="adj"/>
            </a:avLst>
          </a:prstGeom>
          <a:solidFill>
            <a:srgbClr val="E6F1FB"/>
          </a:solidFill>
          <a:ln cap="flat" cmpd="sng" w="12700">
            <a:solidFill>
              <a:srgbClr val="0B2F50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7"/>
          <p:cNvSpPr txBox="1"/>
          <p:nvPr/>
        </p:nvSpPr>
        <p:spPr>
          <a:xfrm>
            <a:off x="308610" y="352044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0B2F50"/>
                </a:solidFill>
              </a:rPr>
              <a:t>🧠</a:t>
            </a:r>
            <a:endParaRPr sz="2160">
              <a:solidFill>
                <a:srgbClr val="0B2F50"/>
              </a:solidFill>
            </a:endParaRPr>
          </a:p>
        </p:txBody>
      </p:sp>
      <p:sp>
        <p:nvSpPr>
          <p:cNvPr id="211" name="Google Shape;211;p27"/>
          <p:cNvSpPr txBox="1"/>
          <p:nvPr/>
        </p:nvSpPr>
        <p:spPr>
          <a:xfrm>
            <a:off x="285750" y="216027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240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The Grocery Basket</a:t>
            </a:r>
            <a:endParaRPr b="1" sz="3240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2" name="Google Shape;212;p27"/>
          <p:cNvSpPr txBox="1"/>
          <p:nvPr/>
        </p:nvSpPr>
        <p:spPr>
          <a:xfrm>
            <a:off x="285750" y="2834640"/>
            <a:ext cx="85725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When we shop, we fill our basket with colors!</a:t>
            </a:r>
            <a:endParaRPr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3" name="Google Shape;213;p27"/>
          <p:cNvSpPr txBox="1"/>
          <p:nvPr/>
        </p:nvSpPr>
        <p:spPr>
          <a:xfrm>
            <a:off x="765810" y="3486150"/>
            <a:ext cx="79782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0B2F50"/>
                </a:solidFill>
                <a:latin typeface="Lexend"/>
                <a:ea typeface="Lexend"/>
                <a:cs typeface="Lexend"/>
                <a:sym typeface="Lexend"/>
              </a:rPr>
              <a:t>Remember</a:t>
            </a:r>
            <a:endParaRPr b="1" sz="1980">
              <a:solidFill>
                <a:srgbClr val="0B2F50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B2F50"/>
                </a:solidFill>
                <a:latin typeface="Lexend"/>
                <a:ea typeface="Lexend"/>
                <a:cs typeface="Lexend"/>
                <a:sym typeface="Lexend"/>
              </a:rPr>
              <a:t>Healthy foods like fruits and veggies help us grow.</a:t>
            </a:r>
            <a:endParaRPr sz="2160">
              <a:solidFill>
                <a:srgbClr val="0B2F5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6280" y="765810"/>
            <a:ext cx="4457700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3490" y="1898473"/>
            <a:ext cx="3314700" cy="239811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8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240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Design Your Picnic Basket</a:t>
            </a:r>
            <a:endParaRPr b="1" sz="3240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1" name="Google Shape;221;p28"/>
          <p:cNvSpPr txBox="1"/>
          <p:nvPr/>
        </p:nvSpPr>
        <p:spPr>
          <a:xfrm>
            <a:off x="285750" y="925830"/>
            <a:ext cx="42633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Draw a big picnic basket! Inside, draw 3 of your favorite healthy foods. Use your best colors!</a:t>
            </a:r>
            <a:endParaRPr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What you'll need: 🎨​ 🖌️</a:t>
            </a:r>
            <a:r>
              <a:rPr lang="en" sz="2160">
                <a:solidFill>
                  <a:srgbClr val="2C6E49"/>
                </a:solidFill>
                <a:latin typeface="Lexend"/>
                <a:ea typeface="Lexend"/>
                <a:cs typeface="Lexend"/>
                <a:sym typeface="Lexend"/>
              </a:rPr>
              <a:t>​</a:t>
            </a:r>
            <a:endParaRPr sz="2160">
              <a:solidFill>
                <a:srgbClr val="2C6E49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2C6E49"/>
                </a:solidFill>
                <a:latin typeface="Lexend"/>
                <a:ea typeface="Lexend"/>
                <a:cs typeface="Lexend"/>
                <a:sym typeface="Lexend"/>
              </a:rPr>
              <a:t>Paper, Crayons, Marke</a:t>
            </a: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rs</a:t>
            </a:r>
            <a:endParaRPr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914400"/>
            <a:ext cx="85725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9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240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Market Review</a:t>
            </a:r>
            <a:endParaRPr b="1" sz="3240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8" name="Google Shape;228;p29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This is an apple. It is ____ and ____.</a:t>
            </a:r>
            <a:endParaRPr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9" name="Google Shape;229;p29"/>
          <p:cNvSpPr txBox="1"/>
          <p:nvPr/>
        </p:nvSpPr>
        <p:spPr>
          <a:xfrm>
            <a:off x="285750" y="3429000"/>
            <a:ext cx="85725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Word bank 🏦</a:t>
            </a: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​</a:t>
            </a:r>
            <a:endParaRPr b="1" sz="2160">
              <a:solidFill>
                <a:srgbClr val="2C6E49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2C6E49"/>
                </a:solidFill>
                <a:latin typeface="Lexend"/>
                <a:ea typeface="Lexend"/>
                <a:cs typeface="Lexend"/>
                <a:sym typeface="Lexend"/>
              </a:rPr>
              <a:t>big, blue, red, smal</a:t>
            </a: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l</a:t>
            </a:r>
            <a:endParaRPr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0" name="Google Shape;230;p29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2C6E49"/>
                </a:solidFill>
                <a:latin typeface="Lexend"/>
                <a:ea typeface="Lexend"/>
                <a:cs typeface="Lexend"/>
                <a:sym typeface="Lexend"/>
              </a:rPr>
              <a:t>Answers on the next slide...</a:t>
            </a:r>
            <a:endParaRPr sz="1620">
              <a:solidFill>
                <a:srgbClr val="2C6E49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914400"/>
            <a:ext cx="85725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0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240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Market Review</a:t>
            </a:r>
            <a:endParaRPr b="1" sz="3240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7" name="Google Shape;237;p30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This is an apple. It is </a:t>
            </a:r>
            <a:r>
              <a:rPr b="1" lang="en" sz="2160">
                <a:solidFill>
                  <a:srgbClr val="2C6E49"/>
                </a:solidFill>
                <a:latin typeface="Lexend"/>
                <a:ea typeface="Lexend"/>
                <a:cs typeface="Lexend"/>
                <a:sym typeface="Lexend"/>
              </a:rPr>
              <a:t>red</a:t>
            </a: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 and </a:t>
            </a:r>
            <a:r>
              <a:rPr b="1" lang="en" sz="2160">
                <a:solidFill>
                  <a:srgbClr val="2C6E49"/>
                </a:solidFill>
                <a:latin typeface="Lexend"/>
                <a:ea typeface="Lexend"/>
                <a:cs typeface="Lexend"/>
                <a:sym typeface="Lexend"/>
              </a:rPr>
              <a:t>small</a:t>
            </a: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8" name="Google Shape;238;p30"/>
          <p:cNvSpPr txBox="1"/>
          <p:nvPr/>
        </p:nvSpPr>
        <p:spPr>
          <a:xfrm>
            <a:off x="285750" y="3429000"/>
            <a:ext cx="85725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Word bank 🏦</a:t>
            </a: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​</a:t>
            </a:r>
            <a:endParaRPr b="1" sz="2160">
              <a:solidFill>
                <a:srgbClr val="2C6E49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2C6E49"/>
                </a:solidFill>
                <a:latin typeface="Lexend"/>
                <a:ea typeface="Lexend"/>
                <a:cs typeface="Lexend"/>
                <a:sym typeface="Lexend"/>
              </a:rPr>
              <a:t>big, blue, red, smal</a:t>
            </a: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l</a:t>
            </a:r>
            <a:endParaRPr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9" name="Google Shape;239;p30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✅​</a:t>
            </a:r>
            <a:endParaRPr sz="36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933" y="2526030"/>
            <a:ext cx="4192444" cy="233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3193" y="2526030"/>
            <a:ext cx="4192444" cy="233172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1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240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Big and Small Market Foods</a:t>
            </a:r>
            <a:endParaRPr b="1" sz="3240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7" name="Google Shape;247;p31"/>
          <p:cNvSpPr txBox="1"/>
          <p:nvPr/>
        </p:nvSpPr>
        <p:spPr>
          <a:xfrm>
            <a:off x="285750" y="845820"/>
            <a:ext cx="85725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Market foods are </a:t>
            </a:r>
            <a:r>
              <a:rPr b="1"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big</a:t>
            </a: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 or </a:t>
            </a:r>
            <a:r>
              <a:rPr b="1"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small</a:t>
            </a: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8" name="Google Shape;248;p31"/>
          <p:cNvSpPr txBox="1"/>
          <p:nvPr/>
        </p:nvSpPr>
        <p:spPr>
          <a:xfrm>
            <a:off x="285750" y="1474470"/>
            <a:ext cx="4194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234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Big Food</a:t>
            </a:r>
            <a:endParaRPr b="1" sz="234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Melons are </a:t>
            </a:r>
            <a:r>
              <a:rPr b="1"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big</a:t>
            </a: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9" name="Google Shape;249;p31"/>
          <p:cNvSpPr txBox="1"/>
          <p:nvPr/>
        </p:nvSpPr>
        <p:spPr>
          <a:xfrm>
            <a:off x="4652010" y="1474470"/>
            <a:ext cx="4194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234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Small Food</a:t>
            </a:r>
            <a:endParaRPr b="1" sz="234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Cherries are </a:t>
            </a:r>
            <a:r>
              <a:rPr b="1"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small</a:t>
            </a: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330" y="845820"/>
            <a:ext cx="3828789" cy="401193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240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Today's Adventure</a:t>
            </a:r>
            <a:endParaRPr b="1" sz="3240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85750" y="845820"/>
            <a:ext cx="45720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We are going to:</a:t>
            </a:r>
            <a:endParaRPr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205740" lvl="0" marL="182880" marR="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2160"/>
              <a:buFont typeface="Lexend"/>
              <a:buChar char="●"/>
            </a:pP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Play a fun movement game.</a:t>
            </a:r>
            <a:endParaRPr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20574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160"/>
              <a:buFont typeface="Lexend"/>
              <a:buChar char="●"/>
            </a:pP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Visit a city market.</a:t>
            </a:r>
            <a:endParaRPr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20574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160"/>
              <a:buFont typeface="Lexend"/>
              <a:buChar char="●"/>
            </a:pP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Describe food and colors.</a:t>
            </a:r>
            <a:endParaRPr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20574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160"/>
              <a:buFont typeface="Lexend"/>
              <a:buChar char="●"/>
            </a:pP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Draw a picnic.</a:t>
            </a:r>
            <a:endParaRPr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020" y="1657350"/>
            <a:ext cx="283464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240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Your Favorite City Food</a:t>
            </a:r>
            <a:endParaRPr b="1" sz="3240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7" name="Google Shape;257;p32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What is your favorite food from the market? Is it a big, red apple or a small, green grape?</a:t>
            </a:r>
            <a:endParaRPr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3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240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Your Favorite City Food</a:t>
            </a:r>
            <a:endParaRPr b="1" sz="3240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4" name="Google Shape;264;p33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You might have said...</a:t>
            </a:r>
            <a:endParaRPr b="1"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My favorite food is a banana. It is yellow!</a:t>
            </a:r>
            <a:endParaRPr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This is a carrot. It is orange and crunchy.</a:t>
            </a:r>
            <a:endParaRPr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I like broccoli. It is green and looks like a tree!</a:t>
            </a:r>
            <a:endParaRPr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5" name="Google Shape;265;p33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✅​</a:t>
            </a:r>
            <a:endParaRPr sz="36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53162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96012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1531888"/>
            <a:ext cx="2697480" cy="171396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240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Our Market Words</a:t>
            </a:r>
            <a:endParaRPr b="1" sz="3240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285750" y="3360420"/>
            <a:ext cx="2697600" cy="12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Healthy</a:t>
            </a:r>
            <a:endParaRPr b="1"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Food that makes your body strong.</a:t>
            </a:r>
            <a:endParaRPr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3211830" y="2788920"/>
            <a:ext cx="2697600" cy="12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Market</a:t>
            </a:r>
            <a:endParaRPr b="1"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A place where we buy fresh food.</a:t>
            </a:r>
            <a:endParaRPr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6149340" y="3360420"/>
            <a:ext cx="2697600" cy="12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Favorite</a:t>
            </a:r>
            <a:endParaRPr b="1"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The food you like the very most!</a:t>
            </a:r>
            <a:endParaRPr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6"/>
            <a:ext cx="3486151" cy="514264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/>
          <p:nvPr/>
        </p:nvSpPr>
        <p:spPr>
          <a:xfrm>
            <a:off x="3714750" y="3177540"/>
            <a:ext cx="5143500" cy="1326000"/>
          </a:xfrm>
          <a:prstGeom prst="roundRect">
            <a:avLst>
              <a:gd fmla="val 16667" name="adj"/>
            </a:avLst>
          </a:prstGeom>
          <a:solidFill>
            <a:srgbClr val="E1F6EF"/>
          </a:solidFill>
          <a:ln cap="flat" cmpd="sng" w="12700">
            <a:solidFill>
              <a:srgbClr val="084D36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3737610" y="323469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084D36"/>
                </a:solidFill>
              </a:rPr>
              <a:t>🔍</a:t>
            </a:r>
            <a:endParaRPr sz="2160">
              <a:solidFill>
                <a:srgbClr val="084D36"/>
              </a:solidFill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3714750" y="388620"/>
            <a:ext cx="5143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240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Freeze Dance Warm-Up!</a:t>
            </a:r>
            <a:endParaRPr b="1" sz="3240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3714750" y="1554480"/>
            <a:ext cx="5143500" cy="16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Let's move! When the music plays, dance around like you are walking through a busy city. When the music stops... </a:t>
            </a:r>
            <a:r>
              <a:rPr b="1"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FREEZE!</a:t>
            </a:r>
            <a:endParaRPr b="1"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4194810" y="3200400"/>
            <a:ext cx="45492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084D36"/>
                </a:solidFill>
                <a:latin typeface="Lexend"/>
                <a:ea typeface="Lexend"/>
                <a:cs typeface="Lexend"/>
                <a:sym typeface="Lexend"/>
              </a:rPr>
              <a:t>Example</a:t>
            </a:r>
            <a:endParaRPr b="1" sz="1980">
              <a:solidFill>
                <a:srgbClr val="084D36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84D36"/>
                </a:solidFill>
                <a:latin typeface="Lexend"/>
                <a:ea typeface="Lexend"/>
                <a:cs typeface="Lexend"/>
                <a:sym typeface="Lexend"/>
              </a:rPr>
              <a:t>Can you freeze like a statue in a park?</a:t>
            </a:r>
            <a:endParaRPr sz="2160">
              <a:solidFill>
                <a:srgbClr val="084D3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330" y="845820"/>
            <a:ext cx="3828789" cy="401193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/>
          <p:nvPr/>
        </p:nvSpPr>
        <p:spPr>
          <a:xfrm>
            <a:off x="285750" y="2137410"/>
            <a:ext cx="4572000" cy="1657500"/>
          </a:xfrm>
          <a:prstGeom prst="roundRect">
            <a:avLst>
              <a:gd fmla="val 16667" name="adj"/>
            </a:avLst>
          </a:prstGeom>
          <a:solidFill>
            <a:srgbClr val="EEEDFE"/>
          </a:solidFill>
          <a:ln cap="flat" cmpd="sng" w="12700">
            <a:solidFill>
              <a:srgbClr val="08044D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 txBox="1"/>
          <p:nvPr/>
        </p:nvSpPr>
        <p:spPr>
          <a:xfrm>
            <a:off x="308610" y="219456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08044D"/>
                </a:solidFill>
              </a:rPr>
              <a:t>🤯</a:t>
            </a:r>
            <a:endParaRPr sz="2160">
              <a:solidFill>
                <a:srgbClr val="08044D"/>
              </a:solidFill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240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What's in the Fridge?</a:t>
            </a:r>
            <a:endParaRPr b="1" sz="3240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285750" y="845820"/>
            <a:ext cx="4572000" cy="12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Look inside! Every morning, city families open their refrigerators. What do you see?</a:t>
            </a:r>
            <a:endParaRPr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765810" y="2160270"/>
            <a:ext cx="3977700" cy="16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08044D"/>
                </a:solidFill>
                <a:latin typeface="Lexend"/>
                <a:ea typeface="Lexend"/>
                <a:cs typeface="Lexend"/>
                <a:sym typeface="Lexend"/>
              </a:rPr>
              <a:t>Fun fact</a:t>
            </a:r>
            <a:endParaRPr b="1" sz="1980">
              <a:solidFill>
                <a:srgbClr val="08044D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8044D"/>
                </a:solidFill>
                <a:latin typeface="Lexend"/>
                <a:ea typeface="Lexend"/>
                <a:cs typeface="Lexend"/>
                <a:sym typeface="Lexend"/>
              </a:rPr>
              <a:t>Most city food comes from farms and travels to the market!</a:t>
            </a:r>
            <a:endParaRPr sz="2160">
              <a:solidFill>
                <a:srgbClr val="08044D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46363"/>
            <a:ext cx="3829050" cy="401084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/>
          <p:nvPr/>
        </p:nvSpPr>
        <p:spPr>
          <a:xfrm>
            <a:off x="4286250" y="1874520"/>
            <a:ext cx="4572000" cy="1326000"/>
          </a:xfrm>
          <a:prstGeom prst="roundRect">
            <a:avLst>
              <a:gd fmla="val 16667" name="adj"/>
            </a:avLst>
          </a:prstGeom>
          <a:solidFill>
            <a:srgbClr val="E1F6EF"/>
          </a:solidFill>
          <a:ln cap="flat" cmpd="sng" w="12700">
            <a:solidFill>
              <a:srgbClr val="084D36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 txBox="1"/>
          <p:nvPr/>
        </p:nvSpPr>
        <p:spPr>
          <a:xfrm>
            <a:off x="4309110" y="193167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084D36"/>
                </a:solidFill>
              </a:rPr>
              <a:t>🔍</a:t>
            </a:r>
            <a:endParaRPr sz="2160">
              <a:solidFill>
                <a:srgbClr val="084D36"/>
              </a:solidFill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240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Naming our Food</a:t>
            </a:r>
            <a:endParaRPr b="1" sz="3240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4286250" y="845820"/>
            <a:ext cx="45720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To talk about food, we say:</a:t>
            </a:r>
            <a:endParaRPr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"This is a..."</a:t>
            </a:r>
            <a:endParaRPr b="1"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4766310" y="1897380"/>
            <a:ext cx="39777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084D36"/>
                </a:solidFill>
                <a:latin typeface="Lexend"/>
                <a:ea typeface="Lexend"/>
                <a:cs typeface="Lexend"/>
                <a:sym typeface="Lexend"/>
              </a:rPr>
              <a:t>Example</a:t>
            </a:r>
            <a:endParaRPr b="1" sz="1980">
              <a:solidFill>
                <a:srgbClr val="084D36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84D36"/>
                </a:solidFill>
                <a:latin typeface="Lexend"/>
                <a:ea typeface="Lexend"/>
                <a:cs typeface="Lexend"/>
                <a:sym typeface="Lexend"/>
              </a:rPr>
              <a:t>Point to the picture and say: "This is an apple."</a:t>
            </a:r>
            <a:endParaRPr sz="2160">
              <a:solidFill>
                <a:srgbClr val="084D3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391" y="2583180"/>
            <a:ext cx="4193528" cy="2274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2010" y="2583451"/>
            <a:ext cx="4194810" cy="227402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240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Colors and Sizes</a:t>
            </a:r>
            <a:endParaRPr b="1" sz="3240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285750" y="845820"/>
            <a:ext cx="85725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We can describe our market finds using colors and sizes!</a:t>
            </a:r>
            <a:endParaRPr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285750" y="1474470"/>
            <a:ext cx="4194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34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Colors</a:t>
            </a:r>
            <a:endParaRPr b="1" sz="234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205740" lvl="0" marL="182880" marR="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2160"/>
              <a:buFont typeface="Lexend"/>
              <a:buChar char="●"/>
            </a:pP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It is red, yellow, or green.</a:t>
            </a:r>
            <a:endParaRPr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4652010" y="1474470"/>
            <a:ext cx="4194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34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Sizes</a:t>
            </a:r>
            <a:endParaRPr b="1" sz="234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205740" lvl="0" marL="182880" marR="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2160"/>
              <a:buFont typeface="Lexend"/>
              <a:buChar char="●"/>
            </a:pP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It is big or small.</a:t>
            </a:r>
            <a:endParaRPr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5910" y="1475184"/>
            <a:ext cx="6012179" cy="338185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>
            <a:hlinkClick r:id="rId6"/>
          </p:cNvPr>
          <p:cNvSpPr/>
          <p:nvPr/>
        </p:nvSpPr>
        <p:spPr>
          <a:xfrm>
            <a:off x="4064508" y="2658618"/>
            <a:ext cx="1014900" cy="1014900"/>
          </a:xfrm>
          <a:prstGeom prst="ellipse">
            <a:avLst/>
          </a:prstGeom>
          <a:solidFill>
            <a:srgbClr val="FF0000">
              <a:alpha val="80000"/>
            </a:srgbClr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97">
                <a:solidFill>
                  <a:srgbClr val="FFFFFF"/>
                </a:solidFill>
              </a:rPr>
              <a:t>▶</a:t>
            </a:r>
            <a:endParaRPr b="1" sz="3197">
              <a:solidFill>
                <a:srgbClr val="FFFFFF"/>
              </a:solidFill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240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Watch the Market!</a:t>
            </a:r>
            <a:endParaRPr b="1" sz="3240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285750" y="845820"/>
            <a:ext cx="85725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Let's see all the different foods people find in the city market.</a:t>
            </a:r>
            <a:endParaRPr sz="216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9050" y="1030415"/>
            <a:ext cx="2114550" cy="1311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6550" y="1028700"/>
            <a:ext cx="211455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29050" y="3028950"/>
            <a:ext cx="211455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86550" y="3028950"/>
            <a:ext cx="2114550" cy="13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240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Match the Market Food!</a:t>
            </a:r>
            <a:endParaRPr b="1" sz="3240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285750" y="10287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1.</a:t>
            </a:r>
            <a:endParaRPr b="1" sz="18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685800" y="102870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Yellow Banana</a:t>
            </a:r>
            <a:endParaRPr b="1" sz="18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285750" y="1828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2.</a:t>
            </a:r>
            <a:endParaRPr b="1" sz="18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685800" y="182880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Red Tomato</a:t>
            </a:r>
            <a:endParaRPr b="1" sz="18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285750" y="26289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3.</a:t>
            </a:r>
            <a:endParaRPr b="1" sz="18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685800" y="262890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Green Broccoli</a:t>
            </a:r>
            <a:endParaRPr b="1" sz="18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285750" y="3429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4.</a:t>
            </a:r>
            <a:endParaRPr b="1" sz="18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685800" y="342900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Orange Carrot</a:t>
            </a:r>
            <a:endParaRPr b="1" sz="18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3429000" y="10287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a)</a:t>
            </a:r>
            <a:endParaRPr b="1" sz="18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6286500" y="10287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b)</a:t>
            </a:r>
            <a:endParaRPr b="1" sz="18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3429000" y="302895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c)</a:t>
            </a:r>
            <a:endParaRPr b="1" sz="18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6286500" y="302895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d)</a:t>
            </a:r>
            <a:endParaRPr b="1" sz="18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