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Lilita One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LilitaO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fcbe031a6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fcbe031a6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69fcbe03afb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69fcbe03afb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69fcbe03c7af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69fcbe03c7af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69fcbe0403b1a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69fcbe0403b1a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69fcbe0446e7a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69fcbe0446e7a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69fcbe04858d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69fcbe04858d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69fcbe04b475e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69fcbe04b475e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69fcbe04e8d4e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69fcbe04e8d4e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69fcbe0520bb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69fcbe0520bb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69fcbe054d3b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69fcbe054d3b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69fcbe059faab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69fcbe059faab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9fcbe032e4ed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9fcbe032e4ed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69fcbe033f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69fcbe033f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69fcbe037df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69fcbe037df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69fcbe037e5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69fcbe037e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69fcbe037eb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69fcbe037eb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69fcbe03979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69fcbe03979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69fcbe03af32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69fcbe03af32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69fcbe03af6d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69fcbe03af6d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25.jpg"/><Relationship Id="rId5" Type="http://schemas.openxmlformats.org/officeDocument/2006/relationships/image" Target="../media/image20.jpg"/><Relationship Id="rId6" Type="http://schemas.openxmlformats.org/officeDocument/2006/relationships/image" Target="../media/image2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27.jpg"/><Relationship Id="rId5" Type="http://schemas.openxmlformats.org/officeDocument/2006/relationships/image" Target="../media/image19.jpg"/><Relationship Id="rId6" Type="http://schemas.openxmlformats.org/officeDocument/2006/relationships/image" Target="../media/image23.jpg"/><Relationship Id="rId7" Type="http://schemas.openxmlformats.org/officeDocument/2006/relationships/image" Target="../media/image2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Relationship Id="rId4" Type="http://schemas.openxmlformats.org/officeDocument/2006/relationships/image" Target="../media/image22.jpg"/><Relationship Id="rId5" Type="http://schemas.openxmlformats.org/officeDocument/2006/relationships/image" Target="../media/image26.jpg"/><Relationship Id="rId6" Type="http://schemas.openxmlformats.org/officeDocument/2006/relationships/image" Target="../media/image18.jpg"/><Relationship Id="rId7" Type="http://schemas.openxmlformats.org/officeDocument/2006/relationships/image" Target="../media/image2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Relationship Id="rId4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Relationship Id="rId4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Relationship Id="rId4" Type="http://schemas.openxmlformats.org/officeDocument/2006/relationships/image" Target="../media/image31.png"/><Relationship Id="rId5" Type="http://schemas.openxmlformats.org/officeDocument/2006/relationships/image" Target="../media/image2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Relationship Id="rId4" Type="http://schemas.openxmlformats.org/officeDocument/2006/relationships/image" Target="../media/image3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6.jpg"/><Relationship Id="rId5" Type="http://schemas.openxmlformats.org/officeDocument/2006/relationships/image" Target="../media/image4.jpg"/><Relationship Id="rId6" Type="http://schemas.openxmlformats.org/officeDocument/2006/relationships/image" Target="../media/image12.jpg"/><Relationship Id="rId7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371600"/>
            <a:ext cx="3829200" cy="1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3240">
                <a:solidFill>
                  <a:srgbClr val="D61084"/>
                </a:solidFill>
                <a:latin typeface="Lilita One"/>
                <a:ea typeface="Lilita One"/>
                <a:cs typeface="Lilita One"/>
                <a:sym typeface="Lilita One"/>
              </a:rPr>
              <a:t>PETS AT HOME</a:t>
            </a:r>
            <a:endParaRPr b="1" sz="3240">
              <a:solidFill>
                <a:srgbClr val="D61084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Body Parts and Where They Are!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925" y="800100"/>
            <a:ext cx="3828699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2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D61084"/>
                </a:solidFill>
                <a:latin typeface="Lilita One"/>
                <a:ea typeface="Lilita One"/>
                <a:cs typeface="Lilita One"/>
                <a:sym typeface="Lilita One"/>
              </a:rPr>
              <a:t>PREPOSITIONS OF PLACE</a:t>
            </a:r>
            <a:endParaRPr sz="2880">
              <a:solidFill>
                <a:srgbClr val="D61084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89" name="Google Shape;189;p22"/>
          <p:cNvSpPr txBox="1"/>
          <p:nvPr/>
        </p:nvSpPr>
        <p:spPr>
          <a:xfrm>
            <a:off x="4286250" y="800100"/>
            <a:ext cx="4572000" cy="23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252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Where is the Cat?</a:t>
            </a:r>
            <a:endParaRPr b="1" sz="252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We use special words to say </a:t>
            </a:r>
            <a:r>
              <a:rPr b="1"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where</a:t>
            </a: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 things are.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These words tell us a position.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They are called </a:t>
            </a:r>
            <a:r>
              <a:rPr b="1"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Prepositions</a:t>
            </a: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!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784" y="3143250"/>
            <a:ext cx="2689412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5864" y="3143250"/>
            <a:ext cx="2689412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53374" y="3143250"/>
            <a:ext cx="2689412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3"/>
          <p:cNvSpPr/>
          <p:nvPr/>
        </p:nvSpPr>
        <p:spPr>
          <a:xfrm>
            <a:off x="171450" y="914400"/>
            <a:ext cx="2926200" cy="4002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25400">
            <a:solidFill>
              <a:srgbClr val="FB1D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3"/>
          <p:cNvSpPr/>
          <p:nvPr/>
        </p:nvSpPr>
        <p:spPr>
          <a:xfrm>
            <a:off x="3097530" y="914400"/>
            <a:ext cx="2926200" cy="4002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25400">
            <a:solidFill>
              <a:srgbClr val="FB1D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3"/>
          <p:cNvSpPr/>
          <p:nvPr/>
        </p:nvSpPr>
        <p:spPr>
          <a:xfrm>
            <a:off x="6035040" y="914400"/>
            <a:ext cx="2926200" cy="4002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25400">
            <a:solidFill>
              <a:srgbClr val="FB1D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3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D61084"/>
                </a:solidFill>
                <a:latin typeface="Lilita One"/>
                <a:ea typeface="Lilita One"/>
                <a:cs typeface="Lilita One"/>
                <a:sym typeface="Lilita One"/>
              </a:rPr>
              <a:t>KEY PREPOSITIONS</a:t>
            </a:r>
            <a:endParaRPr sz="2880">
              <a:solidFill>
                <a:srgbClr val="D61084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01" name="Google Shape;201;p23"/>
          <p:cNvSpPr txBox="1"/>
          <p:nvPr/>
        </p:nvSpPr>
        <p:spPr>
          <a:xfrm>
            <a:off x="285750" y="1371600"/>
            <a:ext cx="2697600" cy="16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In</a:t>
            </a:r>
            <a:endParaRPr b="1"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Inside a box or room.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02" name="Google Shape;202;p23"/>
          <p:cNvSpPr txBox="1"/>
          <p:nvPr/>
        </p:nvSpPr>
        <p:spPr>
          <a:xfrm>
            <a:off x="3211830" y="1371600"/>
            <a:ext cx="2697600" cy="16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On</a:t>
            </a:r>
            <a:endParaRPr b="1"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On top of a surface.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03" name="Google Shape;203;p23"/>
          <p:cNvSpPr txBox="1"/>
          <p:nvPr/>
        </p:nvSpPr>
        <p:spPr>
          <a:xfrm>
            <a:off x="6149340" y="1371600"/>
            <a:ext cx="2697600" cy="16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Under</a:t>
            </a:r>
            <a:endParaRPr b="1"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Below something.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9050" y="1030635"/>
            <a:ext cx="2114550" cy="1310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6550" y="1030635"/>
            <a:ext cx="2114550" cy="1310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29050" y="3030885"/>
            <a:ext cx="2114550" cy="1310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86550" y="3030885"/>
            <a:ext cx="2114550" cy="131058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D61084"/>
                </a:solidFill>
                <a:latin typeface="Lilita One"/>
                <a:ea typeface="Lilita One"/>
                <a:cs typeface="Lilita One"/>
                <a:sym typeface="Lilita One"/>
              </a:rPr>
              <a:t>MATCH THE WORDS WITH THE PICTURES 🎯</a:t>
            </a:r>
            <a:r>
              <a:rPr lang="en" sz="28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28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13" name="Google Shape;213;p24"/>
          <p:cNvSpPr txBox="1"/>
          <p:nvPr/>
        </p:nvSpPr>
        <p:spPr>
          <a:xfrm>
            <a:off x="285750" y="10287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1.</a:t>
            </a:r>
            <a:endParaRPr b="1" sz="18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14" name="Google Shape;214;p24"/>
          <p:cNvSpPr txBox="1"/>
          <p:nvPr/>
        </p:nvSpPr>
        <p:spPr>
          <a:xfrm>
            <a:off x="685800" y="102870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In</a:t>
            </a:r>
            <a:endParaRPr b="1" sz="18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15" name="Google Shape;215;p24"/>
          <p:cNvSpPr txBox="1"/>
          <p:nvPr/>
        </p:nvSpPr>
        <p:spPr>
          <a:xfrm>
            <a:off x="285750" y="1828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2.</a:t>
            </a:r>
            <a:endParaRPr b="1" sz="18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16" name="Google Shape;216;p24"/>
          <p:cNvSpPr txBox="1"/>
          <p:nvPr/>
        </p:nvSpPr>
        <p:spPr>
          <a:xfrm>
            <a:off x="685800" y="182880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On</a:t>
            </a:r>
            <a:endParaRPr b="1" sz="18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17" name="Google Shape;217;p24"/>
          <p:cNvSpPr txBox="1"/>
          <p:nvPr/>
        </p:nvSpPr>
        <p:spPr>
          <a:xfrm>
            <a:off x="285750" y="26289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3.</a:t>
            </a:r>
            <a:endParaRPr b="1" sz="18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18" name="Google Shape;218;p24"/>
          <p:cNvSpPr txBox="1"/>
          <p:nvPr/>
        </p:nvSpPr>
        <p:spPr>
          <a:xfrm>
            <a:off x="685800" y="262890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Under</a:t>
            </a:r>
            <a:endParaRPr b="1" sz="18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19" name="Google Shape;219;p24"/>
          <p:cNvSpPr txBox="1"/>
          <p:nvPr/>
        </p:nvSpPr>
        <p:spPr>
          <a:xfrm>
            <a:off x="285750" y="3429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4.</a:t>
            </a:r>
            <a:endParaRPr b="1" sz="18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20" name="Google Shape;220;p24"/>
          <p:cNvSpPr txBox="1"/>
          <p:nvPr/>
        </p:nvSpPr>
        <p:spPr>
          <a:xfrm>
            <a:off x="685800" y="342900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Next to</a:t>
            </a:r>
            <a:endParaRPr b="1" sz="18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21" name="Google Shape;221;p24"/>
          <p:cNvSpPr txBox="1"/>
          <p:nvPr/>
        </p:nvSpPr>
        <p:spPr>
          <a:xfrm>
            <a:off x="3429000" y="10287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a)</a:t>
            </a:r>
            <a:endParaRPr b="1" sz="18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22" name="Google Shape;222;p24"/>
          <p:cNvSpPr txBox="1"/>
          <p:nvPr/>
        </p:nvSpPr>
        <p:spPr>
          <a:xfrm>
            <a:off x="6286500" y="10287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b)</a:t>
            </a:r>
            <a:endParaRPr b="1" sz="18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23" name="Google Shape;223;p24"/>
          <p:cNvSpPr txBox="1"/>
          <p:nvPr/>
        </p:nvSpPr>
        <p:spPr>
          <a:xfrm>
            <a:off x="3429000" y="302895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c)</a:t>
            </a:r>
            <a:endParaRPr b="1" sz="18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24" name="Google Shape;224;p24"/>
          <p:cNvSpPr txBox="1"/>
          <p:nvPr/>
        </p:nvSpPr>
        <p:spPr>
          <a:xfrm>
            <a:off x="6286500" y="302895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d)</a:t>
            </a:r>
            <a:endParaRPr b="1" sz="18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00" y="1030635"/>
            <a:ext cx="2114550" cy="1310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4800" y="1030635"/>
            <a:ext cx="2114550" cy="1310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800" y="3030885"/>
            <a:ext cx="2114550" cy="1310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14800" y="3030885"/>
            <a:ext cx="2114550" cy="131058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5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D61084"/>
                </a:solidFill>
                <a:latin typeface="Lilita One"/>
                <a:ea typeface="Lilita One"/>
                <a:cs typeface="Lilita One"/>
                <a:sym typeface="Lilita One"/>
              </a:rPr>
              <a:t>MATCH THE WORDS WITH THE PICTURES 🎯</a:t>
            </a:r>
            <a:r>
              <a:rPr lang="en" sz="28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28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34" name="Google Shape;234;p25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✅​</a:t>
            </a:r>
            <a:endParaRPr sz="36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35" name="Google Shape;235;p25"/>
          <p:cNvSpPr txBox="1"/>
          <p:nvPr/>
        </p:nvSpPr>
        <p:spPr>
          <a:xfrm>
            <a:off x="285750" y="24003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1.</a:t>
            </a:r>
            <a:endParaRPr b="1" sz="18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36" name="Google Shape;236;p25"/>
          <p:cNvSpPr txBox="1"/>
          <p:nvPr/>
        </p:nvSpPr>
        <p:spPr>
          <a:xfrm>
            <a:off x="685800" y="240030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In</a:t>
            </a:r>
            <a:endParaRPr b="1" sz="18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37" name="Google Shape;237;p25"/>
          <p:cNvSpPr txBox="1"/>
          <p:nvPr/>
        </p:nvSpPr>
        <p:spPr>
          <a:xfrm>
            <a:off x="285750" y="10287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d)</a:t>
            </a:r>
            <a:endParaRPr b="1" sz="18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38" name="Google Shape;238;p25"/>
          <p:cNvSpPr txBox="1"/>
          <p:nvPr/>
        </p:nvSpPr>
        <p:spPr>
          <a:xfrm>
            <a:off x="3714750" y="24003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2.</a:t>
            </a:r>
            <a:endParaRPr b="1" sz="18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39" name="Google Shape;239;p25"/>
          <p:cNvSpPr txBox="1"/>
          <p:nvPr/>
        </p:nvSpPr>
        <p:spPr>
          <a:xfrm>
            <a:off x="4114800" y="240030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On</a:t>
            </a:r>
            <a:endParaRPr b="1" sz="18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40" name="Google Shape;240;p25"/>
          <p:cNvSpPr txBox="1"/>
          <p:nvPr/>
        </p:nvSpPr>
        <p:spPr>
          <a:xfrm>
            <a:off x="3714750" y="10287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a)</a:t>
            </a:r>
            <a:endParaRPr b="1" sz="18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41" name="Google Shape;241;p25"/>
          <p:cNvSpPr txBox="1"/>
          <p:nvPr/>
        </p:nvSpPr>
        <p:spPr>
          <a:xfrm>
            <a:off x="285750" y="440055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3.</a:t>
            </a:r>
            <a:endParaRPr b="1" sz="18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42" name="Google Shape;242;p25"/>
          <p:cNvSpPr txBox="1"/>
          <p:nvPr/>
        </p:nvSpPr>
        <p:spPr>
          <a:xfrm>
            <a:off x="685800" y="440055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Under</a:t>
            </a:r>
            <a:endParaRPr b="1" sz="18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43" name="Google Shape;243;p25"/>
          <p:cNvSpPr txBox="1"/>
          <p:nvPr/>
        </p:nvSpPr>
        <p:spPr>
          <a:xfrm>
            <a:off x="285750" y="302895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b)</a:t>
            </a:r>
            <a:endParaRPr b="1" sz="18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44" name="Google Shape;244;p25"/>
          <p:cNvSpPr txBox="1"/>
          <p:nvPr/>
        </p:nvSpPr>
        <p:spPr>
          <a:xfrm>
            <a:off x="3714750" y="440055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4.</a:t>
            </a:r>
            <a:endParaRPr b="1" sz="18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45" name="Google Shape;245;p25"/>
          <p:cNvSpPr txBox="1"/>
          <p:nvPr/>
        </p:nvSpPr>
        <p:spPr>
          <a:xfrm>
            <a:off x="4114800" y="440055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Next to</a:t>
            </a:r>
            <a:endParaRPr b="1" sz="18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46" name="Google Shape;246;p25"/>
          <p:cNvSpPr txBox="1"/>
          <p:nvPr/>
        </p:nvSpPr>
        <p:spPr>
          <a:xfrm>
            <a:off x="3714750" y="302895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c)</a:t>
            </a:r>
            <a:endParaRPr b="1" sz="18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914400"/>
            <a:ext cx="85725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6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D61084"/>
                </a:solidFill>
                <a:latin typeface="Lilita One"/>
                <a:ea typeface="Lilita One"/>
                <a:cs typeface="Lilita One"/>
                <a:sym typeface="Lilita One"/>
              </a:rPr>
              <a:t>FILL IN THE BLANKS 🧩</a:t>
            </a:r>
            <a:r>
              <a:rPr lang="en" sz="28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28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53" name="Google Shape;253;p26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The cat is ____ the box.</a:t>
            </a:r>
            <a:endParaRPr sz="18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54" name="Google Shape;254;p26"/>
          <p:cNvSpPr txBox="1"/>
          <p:nvPr/>
        </p:nvSpPr>
        <p:spPr>
          <a:xfrm>
            <a:off x="285750" y="3429000"/>
            <a:ext cx="85725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Word bank 🏦</a:t>
            </a:r>
            <a:r>
              <a:rPr lang="en" sz="18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b="1" sz="1800">
              <a:solidFill>
                <a:srgbClr val="FB1D36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FB1D36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in, on, under, a</a:t>
            </a:r>
            <a:r>
              <a:rPr lang="en" sz="18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</a:t>
            </a:r>
            <a:endParaRPr sz="18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55" name="Google Shape;255;p26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FB1D36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Answers on the next slide...</a:t>
            </a:r>
            <a:endParaRPr sz="1620">
              <a:solidFill>
                <a:srgbClr val="FB1D36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914400"/>
            <a:ext cx="85725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7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D61084"/>
                </a:solidFill>
                <a:latin typeface="Lilita One"/>
                <a:ea typeface="Lilita One"/>
                <a:cs typeface="Lilita One"/>
                <a:sym typeface="Lilita One"/>
              </a:rPr>
              <a:t>FILL IN THE BLANKS 🧩</a:t>
            </a:r>
            <a:r>
              <a:rPr lang="en" sz="28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28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62" name="Google Shape;262;p27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The cat is </a:t>
            </a:r>
            <a:r>
              <a:rPr b="1" lang="en" sz="1800">
                <a:solidFill>
                  <a:srgbClr val="2C6E49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in</a:t>
            </a:r>
            <a:r>
              <a:rPr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 the box.</a:t>
            </a:r>
            <a:endParaRPr sz="18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63" name="Google Shape;263;p27"/>
          <p:cNvSpPr txBox="1"/>
          <p:nvPr/>
        </p:nvSpPr>
        <p:spPr>
          <a:xfrm>
            <a:off x="285750" y="3429000"/>
            <a:ext cx="85725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Word bank 🏦</a:t>
            </a:r>
            <a:r>
              <a:rPr lang="en" sz="18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b="1" sz="1800">
              <a:solidFill>
                <a:srgbClr val="FB1D36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FB1D36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in, on, under, a</a:t>
            </a:r>
            <a:r>
              <a:rPr lang="en" sz="18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</a:t>
            </a:r>
            <a:endParaRPr sz="18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64" name="Google Shape;264;p27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✅​</a:t>
            </a:r>
            <a:endParaRPr sz="36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760" y="914400"/>
            <a:ext cx="8378190" cy="22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8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D61084"/>
                </a:solidFill>
                <a:latin typeface="Lilita One"/>
                <a:ea typeface="Lilita One"/>
                <a:cs typeface="Lilita One"/>
                <a:sym typeface="Lilita One"/>
              </a:rPr>
              <a:t>TRUE OR FALSE ✅​  ❌​</a:t>
            </a:r>
            <a:endParaRPr sz="2880">
              <a:solidFill>
                <a:srgbClr val="D61084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71" name="Google Shape;271;p28"/>
          <p:cNvSpPr txBox="1"/>
          <p:nvPr/>
        </p:nvSpPr>
        <p:spPr>
          <a:xfrm>
            <a:off x="822960" y="1143000"/>
            <a:ext cx="737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The dog is under the table.</a:t>
            </a:r>
            <a:endParaRPr sz="18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72" name="Google Shape;272;p28"/>
          <p:cNvSpPr txBox="1"/>
          <p:nvPr/>
        </p:nvSpPr>
        <p:spPr>
          <a:xfrm>
            <a:off x="2571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👍</a:t>
            </a:r>
            <a:r>
              <a:rPr lang="en" sz="36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36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73" name="Google Shape;273;p28"/>
          <p:cNvSpPr txBox="1"/>
          <p:nvPr/>
        </p:nvSpPr>
        <p:spPr>
          <a:xfrm>
            <a:off x="2571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980">
                <a:solidFill>
                  <a:srgbClr val="FB1D36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TRUE</a:t>
            </a:r>
            <a:endParaRPr b="1" sz="1980">
              <a:solidFill>
                <a:srgbClr val="FB1D36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74" name="Google Shape;274;p28"/>
          <p:cNvSpPr txBox="1"/>
          <p:nvPr/>
        </p:nvSpPr>
        <p:spPr>
          <a:xfrm>
            <a:off x="4857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👎</a:t>
            </a:r>
            <a:r>
              <a:rPr lang="en" sz="36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36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75" name="Google Shape;275;p28"/>
          <p:cNvSpPr txBox="1"/>
          <p:nvPr/>
        </p:nvSpPr>
        <p:spPr>
          <a:xfrm>
            <a:off x="4857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980">
                <a:solidFill>
                  <a:srgbClr val="FB1D36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FALSE</a:t>
            </a:r>
            <a:endParaRPr b="1" sz="1980">
              <a:solidFill>
                <a:srgbClr val="FB1D36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76" name="Google Shape;276;p28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FB1D36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Answers on the next slide...</a:t>
            </a:r>
            <a:endParaRPr sz="1620">
              <a:solidFill>
                <a:srgbClr val="FB1D36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760" y="914400"/>
            <a:ext cx="8378190" cy="22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9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D61084"/>
                </a:solidFill>
                <a:latin typeface="Lilita One"/>
                <a:ea typeface="Lilita One"/>
                <a:cs typeface="Lilita One"/>
                <a:sym typeface="Lilita One"/>
              </a:rPr>
              <a:t>TRUE OR FALSE ✅​  ❌​</a:t>
            </a:r>
            <a:endParaRPr sz="2880">
              <a:solidFill>
                <a:srgbClr val="D61084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83" name="Google Shape;283;p29"/>
          <p:cNvSpPr txBox="1"/>
          <p:nvPr/>
        </p:nvSpPr>
        <p:spPr>
          <a:xfrm>
            <a:off x="822960" y="1143000"/>
            <a:ext cx="737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The dog is under the table.</a:t>
            </a:r>
            <a:endParaRPr sz="18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84" name="Google Shape;284;p29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✅​</a:t>
            </a:r>
            <a:endParaRPr sz="36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85" name="Google Shape;285;p29"/>
          <p:cNvSpPr txBox="1"/>
          <p:nvPr/>
        </p:nvSpPr>
        <p:spPr>
          <a:xfrm>
            <a:off x="3714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👍</a:t>
            </a:r>
            <a:r>
              <a:rPr lang="en" sz="36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36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86" name="Google Shape;286;p29"/>
          <p:cNvSpPr txBox="1"/>
          <p:nvPr/>
        </p:nvSpPr>
        <p:spPr>
          <a:xfrm>
            <a:off x="3714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980">
                <a:solidFill>
                  <a:srgbClr val="FB1D36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TRUE</a:t>
            </a:r>
            <a:endParaRPr b="1" sz="1980">
              <a:solidFill>
                <a:srgbClr val="FB1D36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87" name="Google Shape;287;p29"/>
          <p:cNvSpPr txBox="1"/>
          <p:nvPr/>
        </p:nvSpPr>
        <p:spPr>
          <a:xfrm>
            <a:off x="571500" y="4000500"/>
            <a:ext cx="80010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Under means the dog is below the table.</a:t>
            </a:r>
            <a:endParaRPr sz="18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6280" y="308610"/>
            <a:ext cx="4457700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3490" y="1440932"/>
            <a:ext cx="3314700" cy="2398796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0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D61084"/>
                </a:solidFill>
                <a:latin typeface="Lilita One"/>
                <a:ea typeface="Lilita One"/>
                <a:cs typeface="Lilita One"/>
                <a:sym typeface="Lilita One"/>
              </a:rPr>
              <a:t>GET CREATIVE 🖼️</a:t>
            </a:r>
            <a:r>
              <a:rPr lang="en" sz="28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28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295" name="Google Shape;295;p30"/>
          <p:cNvSpPr txBox="1"/>
          <p:nvPr/>
        </p:nvSpPr>
        <p:spPr>
          <a:xfrm>
            <a:off x="285750" y="925830"/>
            <a:ext cx="42633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Draw your pet in a room! Place your pet in, on, or under something in the room.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What you'll need: 🎨​ 🖌️</a:t>
            </a:r>
            <a:r>
              <a:rPr lang="en" sz="2160">
                <a:solidFill>
                  <a:srgbClr val="FB1D36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2160">
              <a:solidFill>
                <a:srgbClr val="FB1D36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B1D36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Paper, Crayons or Marke</a:t>
            </a: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rs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0560" y="0"/>
            <a:ext cx="348073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1"/>
          <p:cNvSpPr txBox="1"/>
          <p:nvPr/>
        </p:nvSpPr>
        <p:spPr>
          <a:xfrm>
            <a:off x="285750" y="171450"/>
            <a:ext cx="51435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3240">
                <a:solidFill>
                  <a:srgbClr val="D61084"/>
                </a:solidFill>
                <a:latin typeface="Lilita One"/>
                <a:ea typeface="Lilita One"/>
                <a:cs typeface="Lilita One"/>
                <a:sym typeface="Lilita One"/>
              </a:rPr>
              <a:t>GREAT JOB!</a:t>
            </a:r>
            <a:endParaRPr b="1" sz="3240">
              <a:solidFill>
                <a:srgbClr val="D61084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252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You Did It!</a:t>
            </a:r>
            <a:endParaRPr b="1" sz="252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Today you learned: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205740" lvl="0" marL="182880" marR="0" rtl="0" algn="l">
              <a:spcBef>
                <a:spcPts val="450"/>
              </a:spcBef>
              <a:spcAft>
                <a:spcPts val="0"/>
              </a:spcAft>
              <a:buClr>
                <a:srgbClr val="151617"/>
              </a:buClr>
              <a:buSzPts val="2160"/>
              <a:buFont typeface="LXGW WenKai TC"/>
              <a:buChar char="●"/>
            </a:pPr>
            <a:r>
              <a:rPr b="1"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Body parts</a:t>
            </a: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 of pets (ears, tail, paws).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20574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151617"/>
              </a:buClr>
              <a:buSzPts val="2160"/>
              <a:buFont typeface="LXGW WenKai TC"/>
              <a:buChar char="●"/>
            </a:pPr>
            <a:r>
              <a:rPr b="1"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Rooms</a:t>
            </a: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 in a house.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20574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151617"/>
              </a:buClr>
              <a:buSzPts val="2160"/>
              <a:buFont typeface="LXGW WenKai TC"/>
              <a:buChar char="●"/>
            </a:pPr>
            <a:r>
              <a:rPr b="1"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Prepositions</a:t>
            </a: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 like in, on, and under.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Keep practicing at home!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925" y="800100"/>
            <a:ext cx="3828699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D61084"/>
                </a:solidFill>
                <a:latin typeface="Lilita One"/>
                <a:ea typeface="Lilita One"/>
                <a:cs typeface="Lilita One"/>
                <a:sym typeface="Lilita One"/>
              </a:rPr>
              <a:t>MEET OUR PETS</a:t>
            </a:r>
            <a:endParaRPr sz="2880">
              <a:solidFill>
                <a:srgbClr val="D61084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4286250" y="800100"/>
            <a:ext cx="4572000" cy="27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252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Our Furry Friends</a:t>
            </a:r>
            <a:endParaRPr b="1" sz="252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Today, we will look at </a:t>
            </a:r>
            <a:r>
              <a:rPr b="1"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pets</a:t>
            </a: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.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Pets are animals that live with us.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Do you have a pet?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What kind of animal is it?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3145978"/>
            <a:ext cx="1965960" cy="170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310" y="3145978"/>
            <a:ext cx="1965960" cy="170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6300" y="3145978"/>
            <a:ext cx="1965960" cy="170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0860" y="3145978"/>
            <a:ext cx="1965960" cy="170904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>
            <a:off x="106299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FB1D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325755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FB1D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546354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FB1D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765810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FB1D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D61084"/>
                </a:solidFill>
                <a:latin typeface="Lilita One"/>
                <a:ea typeface="Lilita One"/>
                <a:cs typeface="Lilita One"/>
                <a:sym typeface="Lilita One"/>
              </a:rPr>
              <a:t>PET BODY PARTS</a:t>
            </a:r>
            <a:endParaRPr sz="2880">
              <a:solidFill>
                <a:srgbClr val="D61084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106299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1</a:t>
            </a:r>
            <a:endParaRPr b="1" sz="216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285750" y="1485900"/>
            <a:ext cx="19659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Ears</a:t>
            </a:r>
            <a:endParaRPr b="1"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Pets use ears to hear sounds.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325755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2</a:t>
            </a:r>
            <a:endParaRPr b="1" sz="216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2480310" y="1485900"/>
            <a:ext cx="19659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Tail</a:t>
            </a:r>
            <a:endParaRPr b="1"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Pets wag their tail when happy.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546354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3</a:t>
            </a:r>
            <a:endParaRPr b="1" sz="216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4686300" y="1485900"/>
            <a:ext cx="19659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Paws</a:t>
            </a:r>
            <a:endParaRPr b="1"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Pets walk on four paws.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765810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4</a:t>
            </a:r>
            <a:endParaRPr b="1" sz="216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6880860" y="1485900"/>
            <a:ext cx="19659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Whiskers</a:t>
            </a:r>
            <a:endParaRPr b="1"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Long hairs on the face.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D61084"/>
                </a:solidFill>
                <a:latin typeface="Lilita One"/>
                <a:ea typeface="Lilita One"/>
                <a:cs typeface="Lilita One"/>
                <a:sym typeface="Lilita One"/>
              </a:rPr>
              <a:t>MATCH THE WORDS WITH THE DEFINITIONS 🎯</a:t>
            </a:r>
            <a:r>
              <a:rPr lang="en" sz="28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28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285750" y="1143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1.</a:t>
            </a:r>
            <a:endParaRPr b="1"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685800" y="11430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Paw</a:t>
            </a:r>
            <a:endParaRPr b="1" sz="18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285750" y="20574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2.</a:t>
            </a:r>
            <a:endParaRPr b="1"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685800" y="20574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Whiskers</a:t>
            </a:r>
            <a:endParaRPr b="1" sz="18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285750" y="2971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3.</a:t>
            </a:r>
            <a:endParaRPr b="1"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685800" y="29718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Tail</a:t>
            </a:r>
            <a:endParaRPr b="1" sz="18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285750" y="38862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4.</a:t>
            </a:r>
            <a:endParaRPr b="1"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685800" y="38862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Ear</a:t>
            </a:r>
            <a:endParaRPr b="1" sz="18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3429000" y="11430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a)</a:t>
            </a:r>
            <a:endParaRPr b="1" sz="18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3829050" y="1143000"/>
            <a:ext cx="51435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We hear sounds with this.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3429000" y="20574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b)</a:t>
            </a:r>
            <a:endParaRPr b="1" sz="18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3829050" y="2057400"/>
            <a:ext cx="51435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This wags when a dog is happy.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3429000" y="29718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c)</a:t>
            </a:r>
            <a:endParaRPr b="1" sz="18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3829050" y="2971800"/>
            <a:ext cx="51435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Long hairs on a cat's face.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3429000" y="38862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d)</a:t>
            </a:r>
            <a:endParaRPr b="1" sz="18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3829050" y="3886200"/>
            <a:ext cx="51435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Cats walk on these four feet.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D61084"/>
                </a:solidFill>
                <a:latin typeface="Lilita One"/>
                <a:ea typeface="Lilita One"/>
                <a:cs typeface="Lilita One"/>
                <a:sym typeface="Lilita One"/>
              </a:rPr>
              <a:t>MATCH THE WORDS WITH THE DEFINITIONS 🎯</a:t>
            </a:r>
            <a:r>
              <a:rPr lang="en" sz="28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28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✅​</a:t>
            </a:r>
            <a:endParaRPr sz="36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285750" y="1143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1.</a:t>
            </a:r>
            <a:endParaRPr b="1"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685800" y="11430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Paw</a:t>
            </a:r>
            <a:endParaRPr b="1" sz="18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285750" y="20574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2.</a:t>
            </a:r>
            <a:endParaRPr b="1"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685800" y="20574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Whiskers</a:t>
            </a:r>
            <a:endParaRPr b="1" sz="18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285750" y="2971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3.</a:t>
            </a:r>
            <a:endParaRPr b="1"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685800" y="29718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Tail</a:t>
            </a:r>
            <a:endParaRPr b="1" sz="18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285750" y="38862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4.</a:t>
            </a:r>
            <a:endParaRPr b="1"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685800" y="38862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Ear</a:t>
            </a:r>
            <a:endParaRPr b="1" sz="18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3429000" y="11430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b)</a:t>
            </a:r>
            <a:endParaRPr b="1" sz="18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3829050" y="1143000"/>
            <a:ext cx="51435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This wags when a dog is happy.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3429000" y="20574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c)</a:t>
            </a:r>
            <a:endParaRPr b="1" sz="18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3829050" y="2057400"/>
            <a:ext cx="51435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Long hairs on a cat's face.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3429000" y="29718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a)</a:t>
            </a:r>
            <a:endParaRPr b="1" sz="18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3829050" y="2971800"/>
            <a:ext cx="51435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We hear sounds with this.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3429000" y="38862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d)</a:t>
            </a:r>
            <a:endParaRPr b="1" sz="18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3829050" y="3886200"/>
            <a:ext cx="51435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Cats walk on these four feet.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375" y="800100"/>
            <a:ext cx="3828699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D61084"/>
                </a:solidFill>
                <a:latin typeface="Lilita One"/>
                <a:ea typeface="Lilita One"/>
                <a:cs typeface="Lilita One"/>
                <a:sym typeface="Lilita One"/>
              </a:rPr>
              <a:t>ROOMS IN A HOUSE</a:t>
            </a:r>
            <a:endParaRPr sz="2880">
              <a:solidFill>
                <a:srgbClr val="D61084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285750" y="800100"/>
            <a:ext cx="4572000" cy="23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252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Where Pets Play</a:t>
            </a:r>
            <a:endParaRPr b="1" sz="252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Pets live in our </a:t>
            </a:r>
            <a:r>
              <a:rPr b="1"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house</a:t>
            </a: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 with us.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 house has different rooms.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Let's learn the names of the rooms!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0" y="0"/>
            <a:ext cx="348073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/>
          <p:nvPr/>
        </p:nvSpPr>
        <p:spPr>
          <a:xfrm>
            <a:off x="3714750" y="85725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FB1D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9"/>
          <p:cNvSpPr/>
          <p:nvPr/>
        </p:nvSpPr>
        <p:spPr>
          <a:xfrm>
            <a:off x="3714750" y="186309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FB1D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9"/>
          <p:cNvSpPr/>
          <p:nvPr/>
        </p:nvSpPr>
        <p:spPr>
          <a:xfrm>
            <a:off x="3714750" y="288036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FB1D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9"/>
          <p:cNvSpPr/>
          <p:nvPr/>
        </p:nvSpPr>
        <p:spPr>
          <a:xfrm>
            <a:off x="3714750" y="389763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FB1D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9"/>
          <p:cNvSpPr txBox="1"/>
          <p:nvPr/>
        </p:nvSpPr>
        <p:spPr>
          <a:xfrm>
            <a:off x="3714750" y="171450"/>
            <a:ext cx="5143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240">
                <a:solidFill>
                  <a:srgbClr val="D61084"/>
                </a:solidFill>
                <a:latin typeface="Lilita One"/>
                <a:ea typeface="Lilita One"/>
                <a:cs typeface="Lilita One"/>
                <a:sym typeface="Lilita One"/>
              </a:rPr>
              <a:t>EXPLORE THE ROOMS</a:t>
            </a:r>
            <a:endParaRPr b="1" sz="3240">
              <a:solidFill>
                <a:srgbClr val="D61084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3714750" y="85725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1</a:t>
            </a:r>
            <a:endParaRPr b="1" sz="216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4297680" y="800100"/>
            <a:ext cx="45606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Living Room</a:t>
            </a:r>
            <a:endParaRPr b="1"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We watch TV and relax here.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3714750" y="186309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2</a:t>
            </a:r>
            <a:endParaRPr b="1" sz="216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4297680" y="1805940"/>
            <a:ext cx="45606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Kitchen</a:t>
            </a:r>
            <a:endParaRPr b="1"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We cook yummy food here.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3714750" y="288036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3</a:t>
            </a:r>
            <a:endParaRPr b="1" sz="216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4297680" y="2823210"/>
            <a:ext cx="45606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Bedroom</a:t>
            </a:r>
            <a:endParaRPr b="1"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We sleep in our beds here.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3714750" y="389763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4</a:t>
            </a:r>
            <a:endParaRPr b="1" sz="216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4297680" y="3840480"/>
            <a:ext cx="45606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Garden</a:t>
            </a:r>
            <a:endParaRPr b="1"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Plants grow outside here.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D61084"/>
                </a:solidFill>
                <a:latin typeface="Lilita One"/>
                <a:ea typeface="Lilita One"/>
                <a:cs typeface="Lilita One"/>
                <a:sym typeface="Lilita One"/>
              </a:rPr>
              <a:t>WHERE DO WE COOK?</a:t>
            </a:r>
            <a:endParaRPr sz="2880">
              <a:solidFill>
                <a:srgbClr val="D61084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285750" y="857250"/>
            <a:ext cx="85725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Which room is for cooking food?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285750" y="15430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1.</a:t>
            </a:r>
            <a:endParaRPr b="1" sz="252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857250" y="15430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Bedroom</a:t>
            </a:r>
            <a:endParaRPr sz="216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285750" y="24003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2.</a:t>
            </a:r>
            <a:endParaRPr b="1" sz="252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857250" y="24003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Kitchen</a:t>
            </a:r>
            <a:endParaRPr sz="216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285750" y="32575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3.</a:t>
            </a:r>
            <a:endParaRPr b="1" sz="252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857250" y="32575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Garden</a:t>
            </a:r>
            <a:endParaRPr sz="216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285750" y="41148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4.</a:t>
            </a:r>
            <a:endParaRPr b="1" sz="252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65" name="Google Shape;165;p20"/>
          <p:cNvSpPr txBox="1"/>
          <p:nvPr/>
        </p:nvSpPr>
        <p:spPr>
          <a:xfrm>
            <a:off x="857250" y="41148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Garage</a:t>
            </a:r>
            <a:endParaRPr sz="216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66" name="Google Shape;166;p20"/>
          <p:cNvSpPr txBox="1"/>
          <p:nvPr/>
        </p:nvSpPr>
        <p:spPr>
          <a:xfrm>
            <a:off x="6160770" y="30861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FB1D36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Answers on the next slide...</a:t>
            </a:r>
            <a:endParaRPr sz="1620">
              <a:solidFill>
                <a:srgbClr val="FB1D36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D61084"/>
                </a:solidFill>
                <a:latin typeface="Lilita One"/>
                <a:ea typeface="Lilita One"/>
                <a:cs typeface="Lilita One"/>
                <a:sym typeface="Lilita One"/>
              </a:rPr>
              <a:t>WHERE DO WE COOK?</a:t>
            </a:r>
            <a:endParaRPr sz="2880">
              <a:solidFill>
                <a:srgbClr val="D61084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285750" y="857250"/>
            <a:ext cx="85725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Which room is for cooking food?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285750" y="15430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1.</a:t>
            </a:r>
            <a:endParaRPr b="1" sz="252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857250" y="15430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Bedroom</a:t>
            </a:r>
            <a:endParaRPr sz="216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285750" y="24003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2.</a:t>
            </a:r>
            <a:endParaRPr b="1" sz="252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76" name="Google Shape;176;p21"/>
          <p:cNvSpPr txBox="1"/>
          <p:nvPr/>
        </p:nvSpPr>
        <p:spPr>
          <a:xfrm>
            <a:off x="857250" y="24003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2C6E49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Kitchen</a:t>
            </a:r>
            <a:endParaRPr b="1" sz="2160">
              <a:solidFill>
                <a:srgbClr val="2C6E49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8515350" y="245745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👍​</a:t>
            </a:r>
            <a:endParaRPr sz="36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285750" y="32575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3.</a:t>
            </a:r>
            <a:endParaRPr b="1" sz="252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857250" y="32575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Garden</a:t>
            </a:r>
            <a:endParaRPr sz="216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285750" y="41148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4.</a:t>
            </a:r>
            <a:endParaRPr b="1" sz="252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81" name="Google Shape;181;p21"/>
          <p:cNvSpPr txBox="1"/>
          <p:nvPr/>
        </p:nvSpPr>
        <p:spPr>
          <a:xfrm>
            <a:off x="857250" y="41148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Garage</a:t>
            </a:r>
            <a:endParaRPr sz="216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82" name="Google Shape;182;p21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✅​</a:t>
            </a:r>
            <a:endParaRPr sz="36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