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Bevan"/>
      <p:regular r:id="rId27"/>
      <p:italic r:id="rId28"/>
    </p:embeddedFont>
    <p:embeddedFont>
      <p:font typeface="Int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Bevan-italic.fntdata"/><Relationship Id="rId27" Type="http://schemas.openxmlformats.org/officeDocument/2006/relationships/font" Target="fonts/Bevan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Inter-italic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Inter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cbd1a1a9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cbd1a1a9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69fcbd1b0b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69fcbd1b0b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69fcbd1b60ef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69fcbd1b60ef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69fcbd1b99f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69fcbd1b99f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69fcbd1bcdf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69fcbd1bcdf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69fcbd1c45ff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69fcbd1c45ff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69fcbd1cc46e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69fcbd1cc46e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69fcbd1cc4a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69fcbd1cc4a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69fcbd1cc4cf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69fcbd1cc4cf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69fcbd1cc4fd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69fcbd1cc4fd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69fcbd1d4c33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69fcbd1d4c33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fcbd1a5d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fcbd1a5d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69fcbd1da3f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69fcbd1da3f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69fcbd1e176d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69fcbd1e176d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fcbd1a803b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fcbd1a803b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69fcbd1abaa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69fcbd1abaa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9fcbd1adfba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9fcbd1adfba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fcbd1ae02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fcbd1ae02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69fcbd1ae098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69fcbd1ae098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69fcbd1b0a7b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69fcbd1b0a7b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69fcbd1b0ac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69fcbd1b0ac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27.jpg"/><Relationship Id="rId5" Type="http://schemas.openxmlformats.org/officeDocument/2006/relationships/image" Target="../media/image19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Relationship Id="rId4" Type="http://schemas.openxmlformats.org/officeDocument/2006/relationships/image" Target="../media/image21.jpg"/><Relationship Id="rId5" Type="http://schemas.openxmlformats.org/officeDocument/2006/relationships/image" Target="../media/image29.jpg"/><Relationship Id="rId6" Type="http://schemas.openxmlformats.org/officeDocument/2006/relationships/image" Target="../media/image24.jpg"/><Relationship Id="rId7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7.png"/><Relationship Id="rId5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20.png"/><Relationship Id="rId5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g"/><Relationship Id="rId4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Vegetable Adventures!</a:t>
            </a:r>
            <a:endParaRPr b="1"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Learning to use 'There is' and 'There are'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784" y="84582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5864" y="845820"/>
            <a:ext cx="2689412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3374" y="845820"/>
            <a:ext cx="2689412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171450" y="278892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3097530" y="278892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2"/>
          <p:cNvSpPr/>
          <p:nvPr/>
        </p:nvSpPr>
        <p:spPr>
          <a:xfrm>
            <a:off x="6035040" y="278892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Where are the veggies?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285750" y="32461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In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is a carrot IN the basket.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3211830" y="32461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On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is a tomato ON the table.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6149340" y="3246120"/>
            <a:ext cx="26976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Under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are onions UNDER the table.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Filling the Gaps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1. ______ is a cucumber on the table. 2. ______ are onions under the table.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Word bank 🏦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b="1" sz="216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There, There, Here, They, Wher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Answers on the next slide...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Filling the Gaps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1. </a:t>
            </a:r>
            <a:r>
              <a:rPr b="1" lang="en" sz="2160">
                <a:solidFill>
                  <a:srgbClr val="2C6E49"/>
                </a:solidFill>
                <a:latin typeface="Inter"/>
                <a:ea typeface="Inter"/>
                <a:cs typeface="Inter"/>
                <a:sym typeface="Inter"/>
              </a:rPr>
              <a:t>There</a:t>
            </a: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__ is a cucumber on the table. 2. </a:t>
            </a:r>
            <a:r>
              <a:rPr b="1" lang="en" sz="2160">
                <a:solidFill>
                  <a:srgbClr val="2C6E49"/>
                </a:solidFill>
                <a:latin typeface="Inter"/>
                <a:ea typeface="Inter"/>
                <a:cs typeface="Inter"/>
                <a:sym typeface="Inter"/>
              </a:rPr>
              <a:t>There</a:t>
            </a: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__ are onions under the table.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Word bank 🏦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b="1" sz="216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There, There, Here, They, Wher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90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55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Match the Sentence to the Picture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685800" y="10287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one potato.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285750" y="1828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685800" y="18288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270"/>
              </a:spcBef>
              <a:spcAft>
                <a:spcPts val="270"/>
              </a:spcAft>
              <a:buNone/>
            </a:pPr>
            <a:r>
              <a:rPr b="1" lang="en" sz="144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many potatoes.</a:t>
            </a:r>
            <a:endParaRPr b="1" sz="144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285750" y="26289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685800" y="26289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one onion.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285750" y="3429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685800" y="34290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2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many onions.</a:t>
            </a:r>
            <a:endParaRPr b="1" sz="162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34290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62865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34290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62865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103063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3030885"/>
            <a:ext cx="2114550" cy="13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Match the Sentence to the Picture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285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685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one potato.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3714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4114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270"/>
              </a:spcBef>
              <a:spcAft>
                <a:spcPts val="270"/>
              </a:spcAft>
              <a:buNone/>
            </a:pPr>
            <a:r>
              <a:rPr b="1" lang="en" sz="144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many potatoes.</a:t>
            </a:r>
            <a:endParaRPr b="1" sz="144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3714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285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685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one onion.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285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9" name="Google Shape;239;p26"/>
          <p:cNvSpPr txBox="1"/>
          <p:nvPr/>
        </p:nvSpPr>
        <p:spPr>
          <a:xfrm>
            <a:off x="3714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0" name="Google Shape;240;p26"/>
          <p:cNvSpPr txBox="1"/>
          <p:nvPr/>
        </p:nvSpPr>
        <p:spPr>
          <a:xfrm>
            <a:off x="4114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2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many onions.</a:t>
            </a:r>
            <a:endParaRPr b="1" sz="162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3714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Can you spot the mistake?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a tomato on the table.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👍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TRUE</a:t>
            </a:r>
            <a:endParaRPr b="1" sz="198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98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FALSE</a:t>
            </a:r>
            <a:endParaRPr b="1" sz="198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Now it's time to explain why...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Can you spot the mistake?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58" name="Google Shape;258;p28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a tomato on the table.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285750" y="2686050"/>
            <a:ext cx="85725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Why is that?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'There is' for one tomato.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 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'There are' for one tomato.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Answers on the next slide...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Can you spot the mistake?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822960" y="1143000"/>
            <a:ext cx="7372500" cy="11430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a tomato on the table.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3714750" y="196596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👎</a:t>
            </a: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285750" y="2686050"/>
            <a:ext cx="85725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Why is that?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'There is' for one tomato. ✅​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 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'There are' for one tomato.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Your Kitchen Counter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Imagine your kitchen. What</a:t>
            </a:r>
            <a:endParaRPr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vegetables can you see?</a:t>
            </a:r>
            <a:endParaRPr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Tell your partner using</a:t>
            </a:r>
            <a:endParaRPr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'There is' or 'There are'.</a:t>
            </a:r>
            <a:endParaRPr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Your Kitchen Counter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You might have said...</a:t>
            </a:r>
            <a:endParaRPr b="1"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an onion in my fridge.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 three carrots on my plate.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 a big cabbage in the bag.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375" y="84582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Meet our Veggie Friends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45820"/>
            <a:ext cx="4572000" cy="4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What do we see?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Look at all these yummy vegetables! We have colorful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tomatoes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crunchy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carrots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, and round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onions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How many are there?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When we talk about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one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thing, we use special words. When we talk about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many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things, we change our words!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280" y="765810"/>
            <a:ext cx="44577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490" y="1898132"/>
            <a:ext cx="3314700" cy="239879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Draw Your Vegetable Scene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285750" y="925830"/>
            <a:ext cx="4263300" cy="38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Draw a picture with your favorite vegetables in a basket or on a table. Then, write one sentence starting with 'There is' and one starting with 'There are' about your drawing!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What you'll need: 🎨​ 🖌️</a:t>
            </a:r>
            <a:r>
              <a:rPr lang="en" sz="216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​</a:t>
            </a:r>
            <a:endParaRPr sz="216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Paper, Crayons, Penc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il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25" y="845820"/>
            <a:ext cx="3828699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Great Job, Veggie Heroes!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4286250" y="845820"/>
            <a:ext cx="4572000" cy="2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You learned so much today!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05740" lvl="0" marL="182880" marR="0" rtl="0" algn="l">
              <a:spcBef>
                <a:spcPts val="450"/>
              </a:spcBef>
              <a:spcAft>
                <a:spcPts val="0"/>
              </a:spcAft>
              <a:buClr>
                <a:srgbClr val="3B4540"/>
              </a:buClr>
              <a:buSzPts val="2160"/>
              <a:buFont typeface="Inter"/>
              <a:buChar char="●"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is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= 1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20574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2160"/>
              <a:buFont typeface="Inter"/>
              <a:buChar char="●"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are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= 2 or more vegetables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Keep practicing every time you go to the grocery store with your family!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956" y="845820"/>
            <a:ext cx="4163537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0506" y="845820"/>
            <a:ext cx="4163537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There Is vs. There Are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85750" y="3188970"/>
            <a:ext cx="4172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is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when we see only ONE vegetable.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686300" y="3188970"/>
            <a:ext cx="41721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We use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are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 when we see TWO or MORE vegetables.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" y="0"/>
            <a:ext cx="3480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3714750" y="139446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3714750" y="261747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3714750" y="3840480"/>
            <a:ext cx="411600" cy="4116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3E80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3714750" y="17145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Let's Practice Tracing!</a:t>
            </a:r>
            <a:endParaRPr b="1"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714750" y="13944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1</a:t>
            </a:r>
            <a:endParaRPr b="1"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297680" y="1337310"/>
            <a:ext cx="456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One Tomato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Trace this: There is a tomato on the table.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714750" y="261747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2</a:t>
            </a:r>
            <a:endParaRPr b="1"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297680" y="2560320"/>
            <a:ext cx="456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One Carrot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Trace this: There is a carrot in the basket.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714750" y="384048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  <a:endParaRPr b="1"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297680" y="3783330"/>
            <a:ext cx="45606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Many Cabbages</a:t>
            </a:r>
            <a:endParaRPr b="1" sz="198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Trace this: There are cabbages under the counter.</a:t>
            </a:r>
            <a:endParaRPr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Veggie Word Match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Onion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Carrot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Cabbage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Tomato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3829050" y="11430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round red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3829050" y="20574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long orange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3829050" y="2971800"/>
            <a:ext cx="5143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white or purple vegetable that can make you cry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829050" y="38862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big green leafy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Veggie Word Match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85750" y="1143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85800" y="11430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Onion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85750" y="20574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85800" y="20574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Carrot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285750" y="2971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685800" y="29718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Cabbage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85750" y="38862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685800" y="3886200"/>
            <a:ext cx="22860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Tomato</a:t>
            </a:r>
            <a:endParaRPr b="1" sz="180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3429000" y="11430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c)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3829050" y="1143000"/>
            <a:ext cx="5143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white or purple vegetable that can make you cry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3429000" y="20574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b)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3829050" y="20574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long orange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429000" y="29718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d)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829050" y="29718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big green leafy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429000" y="3886200"/>
            <a:ext cx="525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a)</a:t>
            </a:r>
            <a:endParaRPr b="1" sz="18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829050" y="3886200"/>
            <a:ext cx="5143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A round red vegetable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0560" y="0"/>
            <a:ext cx="34807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285750" y="171450"/>
            <a:ext cx="5143500" cy="4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Look and Write</a:t>
            </a:r>
            <a:endParaRPr b="1"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What is in the box?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Look closely at the picture. If you see one, start with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is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. If you see many, start with </a:t>
            </a:r>
            <a:r>
              <a:rPr b="1"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There are</a:t>
            </a: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Try writing these sentences down in your notebook!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Choose the Correct Word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______ are three carrots in the basket.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are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They is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This are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3E804C"/>
                </a:solidFill>
                <a:latin typeface="Inter"/>
                <a:ea typeface="Inter"/>
                <a:cs typeface="Inter"/>
                <a:sym typeface="Inter"/>
              </a:rPr>
              <a:t>Answers on the next slide...</a:t>
            </a:r>
            <a:endParaRPr sz="1620">
              <a:solidFill>
                <a:srgbClr val="3E804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3B4540"/>
                </a:solidFill>
                <a:latin typeface="Bevan"/>
                <a:ea typeface="Bevan"/>
                <a:cs typeface="Bevan"/>
                <a:sym typeface="Bevan"/>
              </a:rPr>
              <a:t>Choose the Correct Word</a:t>
            </a:r>
            <a:endParaRPr sz="3240">
              <a:solidFill>
                <a:srgbClr val="3B4540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______ are three carrots in the basket.</a:t>
            </a:r>
            <a:endParaRPr sz="216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1.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There is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2.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2C6E49"/>
                </a:solidFill>
                <a:latin typeface="Inter"/>
                <a:ea typeface="Inter"/>
                <a:cs typeface="Inter"/>
                <a:sym typeface="Inter"/>
              </a:rPr>
              <a:t>There are</a:t>
            </a:r>
            <a:endParaRPr b="1" sz="2160">
              <a:solidFill>
                <a:srgbClr val="2C6E4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👍​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3.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They is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4.</a:t>
            </a:r>
            <a:endParaRPr b="1" sz="252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Inter"/>
                <a:ea typeface="Inter"/>
                <a:cs typeface="Inter"/>
                <a:sym typeface="Inter"/>
              </a:rPr>
              <a:t>This are</a:t>
            </a:r>
            <a:endParaRPr sz="2160">
              <a:solidFill>
                <a:srgbClr val="040F0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3B4540"/>
                </a:solidFill>
                <a:latin typeface="Inter"/>
                <a:ea typeface="Inter"/>
                <a:cs typeface="Inter"/>
                <a:sym typeface="Inter"/>
              </a:rPr>
              <a:t>✅​</a:t>
            </a:r>
            <a:endParaRPr sz="3600">
              <a:solidFill>
                <a:srgbClr val="3B454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