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Nunito"/>
      <p:regular r:id="rId24"/>
      <p:bold r:id="rId25"/>
      <p:italic r:id="rId26"/>
      <p:boldItalic r:id="rId27"/>
    </p:embeddedFont>
    <p:embeddedFont>
      <p:font typeface="Comic Neue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Nunito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Nunito-italic.fntdata"/><Relationship Id="rId25" Type="http://schemas.openxmlformats.org/officeDocument/2006/relationships/font" Target="fonts/Nunito-bold.fntdata"/><Relationship Id="rId28" Type="http://schemas.openxmlformats.org/officeDocument/2006/relationships/font" Target="fonts/ComicNeue-regular.fntdata"/><Relationship Id="rId27" Type="http://schemas.openxmlformats.org/officeDocument/2006/relationships/font" Target="fonts/Nuni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ComicNeue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ComicNeue-boldItalic.fntdata"/><Relationship Id="rId30" Type="http://schemas.openxmlformats.org/officeDocument/2006/relationships/font" Target="fonts/ComicNeue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69fcbc3a3f2df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69fcbc3a3f2df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69fcbc3b4698f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69fcbc3b4698f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69fcbc3b890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69fcbc3b890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69fcbc3b9b5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69fcbc3b9b5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69fcbc3baba5f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69fcbc3baba5f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69fcbc3bd3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69fcbc3bd3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69fcbc3c09bf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69fcbc3c09bf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69fcbc3c762f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69fcbc3c762f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69fcbc3ca00cf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69fcbc3ca00cf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69fcbc3ccb9a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69fcbc3ccb9a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69fcbc3a69d9d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69fcbc3a69d9d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69fcbc3a813b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69fcbc3a813b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69fcbc3abebe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69fcbc3abebe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69fcbc3ad35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69fcbc3ad35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69fcbc3ae4f0b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69fcbc3ae4f0b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69fcbc3b0288e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69fcbc3b0288e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69fcbc3b02de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69fcbc3b02de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69fcbc3b0643f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69fcbc3b0643f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Relationship Id="rId4" Type="http://schemas.openxmlformats.org/officeDocument/2006/relationships/image" Target="../media/image26.jpg"/><Relationship Id="rId5" Type="http://schemas.openxmlformats.org/officeDocument/2006/relationships/image" Target="../media/image16.jpg"/><Relationship Id="rId6" Type="http://schemas.openxmlformats.org/officeDocument/2006/relationships/image" Target="../media/image17.jpg"/><Relationship Id="rId7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Relationship Id="rId4" Type="http://schemas.openxmlformats.org/officeDocument/2006/relationships/image" Target="../media/image2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Relationship Id="rId4" Type="http://schemas.openxmlformats.org/officeDocument/2006/relationships/image" Target="../media/image2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Relationship Id="rId4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Relationship Id="rId4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g"/><Relationship Id="rId4" Type="http://schemas.openxmlformats.org/officeDocument/2006/relationships/image" Target="../media/image24.png"/><Relationship Id="rId5" Type="http://schemas.openxmlformats.org/officeDocument/2006/relationships/image" Target="../media/image2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jpg"/><Relationship Id="rId4" Type="http://schemas.openxmlformats.org/officeDocument/2006/relationships/image" Target="../media/image2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jpg"/><Relationship Id="rId4" Type="http://schemas.openxmlformats.org/officeDocument/2006/relationships/image" Target="../media/image2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jpg"/><Relationship Id="rId4" Type="http://schemas.openxmlformats.org/officeDocument/2006/relationships/image" Target="../media/image2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6.jpg"/><Relationship Id="rId5" Type="http://schemas.openxmlformats.org/officeDocument/2006/relationships/image" Target="../media/image14.jpg"/><Relationship Id="rId6" Type="http://schemas.openxmlformats.org/officeDocument/2006/relationships/image" Target="../media/image12.jpg"/><Relationship Id="rId7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Relationship Id="rId4" Type="http://schemas.openxmlformats.org/officeDocument/2006/relationships/image" Target="../media/image13.jpg"/><Relationship Id="rId5" Type="http://schemas.openxmlformats.org/officeDocument/2006/relationships/image" Target="../media/image11.jpg"/><Relationship Id="rId6" Type="http://schemas.openxmlformats.org/officeDocument/2006/relationships/image" Target="../media/image10.jpg"/><Relationship Id="rId7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7260" y="742950"/>
            <a:ext cx="36576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914900" y="1371600"/>
            <a:ext cx="3829200" cy="18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324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Describing Physical Appearance</a:t>
            </a:r>
            <a:endParaRPr b="1" sz="324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What do you look like?</a:t>
            </a:r>
            <a:endParaRPr sz="1980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800" y="1030635"/>
            <a:ext cx="2114550" cy="1310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14800" y="1030635"/>
            <a:ext cx="2114550" cy="1310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5800" y="3030885"/>
            <a:ext cx="2114550" cy="1310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14800" y="3030885"/>
            <a:ext cx="2114550" cy="1310581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2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88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Match the words with the pictures 🎯</a:t>
            </a:r>
            <a:r>
              <a:rPr lang="en" sz="288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​</a:t>
            </a:r>
            <a:endParaRPr sz="2880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58" name="Google Shape;158;p22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✅​</a:t>
            </a:r>
            <a:endParaRPr sz="3600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59" name="Google Shape;159;p22"/>
          <p:cNvSpPr txBox="1"/>
          <p:nvPr/>
        </p:nvSpPr>
        <p:spPr>
          <a:xfrm>
            <a:off x="285750" y="24003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1.</a:t>
            </a:r>
            <a:endParaRPr b="1" sz="1800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60" name="Google Shape;160;p22"/>
          <p:cNvSpPr txBox="1"/>
          <p:nvPr/>
        </p:nvSpPr>
        <p:spPr>
          <a:xfrm>
            <a:off x="685800" y="2400300"/>
            <a:ext cx="25146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Curly Hair</a:t>
            </a:r>
            <a:endParaRPr b="1"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61" name="Google Shape;161;p22"/>
          <p:cNvSpPr txBox="1"/>
          <p:nvPr/>
        </p:nvSpPr>
        <p:spPr>
          <a:xfrm>
            <a:off x="285750" y="10287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b)</a:t>
            </a:r>
            <a:endParaRPr b="1" sz="1800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62" name="Google Shape;162;p22"/>
          <p:cNvSpPr txBox="1"/>
          <p:nvPr/>
        </p:nvSpPr>
        <p:spPr>
          <a:xfrm>
            <a:off x="3714750" y="24003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2.</a:t>
            </a:r>
            <a:endParaRPr b="1" sz="1800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63" name="Google Shape;163;p22"/>
          <p:cNvSpPr txBox="1"/>
          <p:nvPr/>
        </p:nvSpPr>
        <p:spPr>
          <a:xfrm>
            <a:off x="4114800" y="2400300"/>
            <a:ext cx="25146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Glasses</a:t>
            </a:r>
            <a:endParaRPr b="1"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64" name="Google Shape;164;p22"/>
          <p:cNvSpPr txBox="1"/>
          <p:nvPr/>
        </p:nvSpPr>
        <p:spPr>
          <a:xfrm>
            <a:off x="3714750" y="10287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d)</a:t>
            </a:r>
            <a:endParaRPr b="1" sz="1800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65" name="Google Shape;165;p22"/>
          <p:cNvSpPr txBox="1"/>
          <p:nvPr/>
        </p:nvSpPr>
        <p:spPr>
          <a:xfrm>
            <a:off x="285750" y="440055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3.</a:t>
            </a:r>
            <a:endParaRPr b="1" sz="1800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66" name="Google Shape;166;p22"/>
          <p:cNvSpPr txBox="1"/>
          <p:nvPr/>
        </p:nvSpPr>
        <p:spPr>
          <a:xfrm>
            <a:off x="685800" y="4400550"/>
            <a:ext cx="25146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Green Eyes</a:t>
            </a:r>
            <a:endParaRPr b="1"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67" name="Google Shape;167;p22"/>
          <p:cNvSpPr txBox="1"/>
          <p:nvPr/>
        </p:nvSpPr>
        <p:spPr>
          <a:xfrm>
            <a:off x="285750" y="302895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c)</a:t>
            </a:r>
            <a:endParaRPr b="1" sz="1800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68" name="Google Shape;168;p22"/>
          <p:cNvSpPr txBox="1"/>
          <p:nvPr/>
        </p:nvSpPr>
        <p:spPr>
          <a:xfrm>
            <a:off x="3714750" y="440055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4.</a:t>
            </a:r>
            <a:endParaRPr b="1" sz="1800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69" name="Google Shape;169;p22"/>
          <p:cNvSpPr txBox="1"/>
          <p:nvPr/>
        </p:nvSpPr>
        <p:spPr>
          <a:xfrm>
            <a:off x="4114800" y="4400550"/>
            <a:ext cx="25146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Long Hair</a:t>
            </a:r>
            <a:endParaRPr b="1"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70" name="Google Shape;170;p22"/>
          <p:cNvSpPr txBox="1"/>
          <p:nvPr/>
        </p:nvSpPr>
        <p:spPr>
          <a:xfrm>
            <a:off x="3714750" y="302895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a)</a:t>
            </a:r>
            <a:endParaRPr b="1" sz="1800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925" y="800100"/>
            <a:ext cx="3828699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3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88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Facial Features</a:t>
            </a:r>
            <a:endParaRPr b="1" sz="288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77" name="Google Shape;177;p23"/>
          <p:cNvSpPr txBox="1"/>
          <p:nvPr/>
        </p:nvSpPr>
        <p:spPr>
          <a:xfrm>
            <a:off x="4286250" y="800100"/>
            <a:ext cx="4572000" cy="27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98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Let's look at smaller details on the face.</a:t>
            </a:r>
            <a:endParaRPr sz="1980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52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Other Features:</a:t>
            </a:r>
            <a:endParaRPr b="1" sz="2520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-194310" lvl="0" marL="18288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980"/>
              <a:buFont typeface="Comic Neue"/>
              <a:buChar char="●"/>
            </a:pPr>
            <a:r>
              <a:rPr b="1" lang="en" sz="198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Glasses:</a:t>
            </a:r>
            <a:r>
              <a:rPr lang="en" sz="198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 He </a:t>
            </a:r>
            <a:r>
              <a:rPr b="1" lang="en" sz="198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has</a:t>
            </a:r>
            <a:r>
              <a:rPr lang="en" sz="198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 glasses.</a:t>
            </a:r>
            <a:endParaRPr sz="1980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-194310" lvl="0" marL="18288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80"/>
              <a:buFont typeface="Comic Neue"/>
              <a:buChar char="●"/>
            </a:pPr>
            <a:r>
              <a:rPr b="1" lang="en" sz="198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Mustache/Beard:</a:t>
            </a:r>
            <a:r>
              <a:rPr lang="en" sz="198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 He </a:t>
            </a:r>
            <a:r>
              <a:rPr b="1" lang="en" sz="198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has</a:t>
            </a:r>
            <a:r>
              <a:rPr lang="en" sz="198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 a beard.</a:t>
            </a:r>
            <a:endParaRPr sz="1980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-194310" lvl="0" marL="18288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80"/>
              <a:buFont typeface="Comic Neue"/>
              <a:buChar char="●"/>
            </a:pPr>
            <a:r>
              <a:rPr b="1" lang="en" sz="198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Freckles:</a:t>
            </a:r>
            <a:r>
              <a:rPr lang="en" sz="198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 She </a:t>
            </a:r>
            <a:r>
              <a:rPr b="1" lang="en" sz="198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has</a:t>
            </a:r>
            <a:r>
              <a:rPr lang="en" sz="198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 freckles.</a:t>
            </a:r>
            <a:endParaRPr sz="1980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52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Putting it together:</a:t>
            </a:r>
            <a:endParaRPr b="1" sz="2520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'She </a:t>
            </a:r>
            <a:r>
              <a:rPr b="1" lang="en" sz="198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has</a:t>
            </a:r>
            <a:r>
              <a:rPr lang="en" sz="198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 red hair and freckles.'</a:t>
            </a:r>
            <a:endParaRPr sz="1980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375" y="800100"/>
            <a:ext cx="3828699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4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88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Clothing and Accessories</a:t>
            </a:r>
            <a:endParaRPr b="1" sz="288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4" name="Google Shape;184;p24"/>
          <p:cNvSpPr txBox="1"/>
          <p:nvPr/>
        </p:nvSpPr>
        <p:spPr>
          <a:xfrm>
            <a:off x="285750" y="800100"/>
            <a:ext cx="4572000" cy="27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98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Clothing helps us identify someone too!</a:t>
            </a:r>
            <a:endParaRPr sz="1980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52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Describing Clothes:</a:t>
            </a:r>
            <a:endParaRPr b="1" sz="2520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-194310" lvl="0" marL="18288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980"/>
              <a:buFont typeface="Comic Neue"/>
              <a:buChar char="●"/>
            </a:pPr>
            <a:r>
              <a:rPr lang="en" sz="198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He </a:t>
            </a:r>
            <a:r>
              <a:rPr b="1" lang="en" sz="198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has</a:t>
            </a:r>
            <a:r>
              <a:rPr lang="en" sz="198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 a red hat.</a:t>
            </a:r>
            <a:endParaRPr sz="1980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-194310" lvl="0" marL="18288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80"/>
              <a:buFont typeface="Comic Neue"/>
              <a:buChar char="●"/>
            </a:pPr>
            <a:r>
              <a:rPr lang="en" sz="198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She </a:t>
            </a:r>
            <a:r>
              <a:rPr b="1" lang="en" sz="198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has</a:t>
            </a:r>
            <a:r>
              <a:rPr lang="en" sz="198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 a blue jacket.</a:t>
            </a:r>
            <a:endParaRPr sz="1980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-194310" lvl="0" marL="18288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80"/>
              <a:buFont typeface="Comic Neue"/>
              <a:buChar char="●"/>
            </a:pPr>
            <a:r>
              <a:rPr lang="en" sz="198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They </a:t>
            </a:r>
            <a:r>
              <a:rPr b="1" lang="en" sz="198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have</a:t>
            </a:r>
            <a:r>
              <a:rPr lang="en" sz="198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 green sneakers.</a:t>
            </a:r>
            <a:endParaRPr sz="1980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We use </a:t>
            </a:r>
            <a:r>
              <a:rPr b="1" lang="en" sz="198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has/have</a:t>
            </a:r>
            <a:r>
              <a:rPr lang="en" sz="198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 because clothes are something you wear or possess.</a:t>
            </a:r>
            <a:endParaRPr sz="1980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760" y="914400"/>
            <a:ext cx="8378190" cy="229743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5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88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True or False ✅​  ❌​</a:t>
            </a:r>
            <a:endParaRPr b="1" sz="288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1" name="Google Shape;191;p25"/>
          <p:cNvSpPr txBox="1"/>
          <p:nvPr/>
        </p:nvSpPr>
        <p:spPr>
          <a:xfrm>
            <a:off x="822960" y="1143000"/>
            <a:ext cx="737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We use 'is' to describe eye color. (Example: He is blue eyes.)</a:t>
            </a:r>
            <a:endParaRPr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92" name="Google Shape;192;p25"/>
          <p:cNvSpPr txBox="1"/>
          <p:nvPr/>
        </p:nvSpPr>
        <p:spPr>
          <a:xfrm>
            <a:off x="2571750" y="2857500"/>
            <a:ext cx="1714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👍</a:t>
            </a:r>
            <a:r>
              <a:rPr lang="en" sz="360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​</a:t>
            </a:r>
            <a:endParaRPr sz="3600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93" name="Google Shape;193;p25"/>
          <p:cNvSpPr txBox="1"/>
          <p:nvPr/>
        </p:nvSpPr>
        <p:spPr>
          <a:xfrm>
            <a:off x="2571750" y="3429000"/>
            <a:ext cx="1714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980">
                <a:solidFill>
                  <a:srgbClr val="FA9B59"/>
                </a:solidFill>
                <a:latin typeface="Comic Neue"/>
                <a:ea typeface="Comic Neue"/>
                <a:cs typeface="Comic Neue"/>
                <a:sym typeface="Comic Neue"/>
              </a:rPr>
              <a:t>TRUE</a:t>
            </a:r>
            <a:endParaRPr b="1" sz="1980">
              <a:solidFill>
                <a:srgbClr val="FA9B59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94" name="Google Shape;194;p25"/>
          <p:cNvSpPr txBox="1"/>
          <p:nvPr/>
        </p:nvSpPr>
        <p:spPr>
          <a:xfrm>
            <a:off x="4857750" y="2857500"/>
            <a:ext cx="1714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👎</a:t>
            </a:r>
            <a:r>
              <a:rPr lang="en" sz="360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​</a:t>
            </a:r>
            <a:endParaRPr sz="3600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95" name="Google Shape;195;p25"/>
          <p:cNvSpPr txBox="1"/>
          <p:nvPr/>
        </p:nvSpPr>
        <p:spPr>
          <a:xfrm>
            <a:off x="4857750" y="3429000"/>
            <a:ext cx="1714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980">
                <a:solidFill>
                  <a:srgbClr val="FA9B59"/>
                </a:solidFill>
                <a:latin typeface="Comic Neue"/>
                <a:ea typeface="Comic Neue"/>
                <a:cs typeface="Comic Neue"/>
                <a:sym typeface="Comic Neue"/>
              </a:rPr>
              <a:t>FALSE</a:t>
            </a:r>
            <a:endParaRPr b="1" sz="1980">
              <a:solidFill>
                <a:srgbClr val="FA9B59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96" name="Google Shape;196;p25"/>
          <p:cNvSpPr txBox="1"/>
          <p:nvPr/>
        </p:nvSpPr>
        <p:spPr>
          <a:xfrm>
            <a:off x="4743450" y="4389120"/>
            <a:ext cx="3966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FA9B59"/>
                </a:solidFill>
                <a:latin typeface="Comic Neue"/>
                <a:ea typeface="Comic Neue"/>
                <a:cs typeface="Comic Neue"/>
                <a:sym typeface="Comic Neue"/>
              </a:rPr>
              <a:t>Answers on the next slide...</a:t>
            </a:r>
            <a:endParaRPr sz="1620">
              <a:solidFill>
                <a:srgbClr val="FA9B59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760" y="914400"/>
            <a:ext cx="8378190" cy="229743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6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88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True or False ✅​  ❌​</a:t>
            </a:r>
            <a:endParaRPr b="1" sz="288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03" name="Google Shape;203;p26"/>
          <p:cNvSpPr txBox="1"/>
          <p:nvPr/>
        </p:nvSpPr>
        <p:spPr>
          <a:xfrm>
            <a:off x="822960" y="1143000"/>
            <a:ext cx="737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We use 'is' to describe eye color. (Example: He is blue eyes.)</a:t>
            </a:r>
            <a:endParaRPr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04" name="Google Shape;204;p26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✅​</a:t>
            </a:r>
            <a:endParaRPr sz="3600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05" name="Google Shape;205;p26"/>
          <p:cNvSpPr txBox="1"/>
          <p:nvPr/>
        </p:nvSpPr>
        <p:spPr>
          <a:xfrm>
            <a:off x="3714750" y="2857500"/>
            <a:ext cx="1714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👎</a:t>
            </a:r>
            <a:r>
              <a:rPr lang="en" sz="360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​</a:t>
            </a:r>
            <a:endParaRPr sz="3600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06" name="Google Shape;206;p26"/>
          <p:cNvSpPr txBox="1"/>
          <p:nvPr/>
        </p:nvSpPr>
        <p:spPr>
          <a:xfrm>
            <a:off x="3714750" y="3429000"/>
            <a:ext cx="1714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980">
                <a:solidFill>
                  <a:srgbClr val="FA9B59"/>
                </a:solidFill>
                <a:latin typeface="Comic Neue"/>
                <a:ea typeface="Comic Neue"/>
                <a:cs typeface="Comic Neue"/>
                <a:sym typeface="Comic Neue"/>
              </a:rPr>
              <a:t>FALSE</a:t>
            </a:r>
            <a:endParaRPr b="1" sz="1980">
              <a:solidFill>
                <a:srgbClr val="FA9B59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07" name="Google Shape;207;p26"/>
          <p:cNvSpPr txBox="1"/>
          <p:nvPr/>
        </p:nvSpPr>
        <p:spPr>
          <a:xfrm>
            <a:off x="571500" y="4000500"/>
            <a:ext cx="80010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We use 'has' for body parts and colors. The correct sentence is: 'He has blue eyes.'</a:t>
            </a:r>
            <a:endParaRPr sz="1800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0120" y="1908810"/>
            <a:ext cx="2697480" cy="233172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7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88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Mystery Classmate Game</a:t>
            </a:r>
            <a:endParaRPr b="1" sz="288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5" name="Google Shape;215;p27"/>
          <p:cNvSpPr txBox="1"/>
          <p:nvPr/>
        </p:nvSpPr>
        <p:spPr>
          <a:xfrm>
            <a:off x="3806190" y="1440180"/>
            <a:ext cx="4194900" cy="312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Think of a friend or classmate. Write 3 sentences describing what they look like without saying their name. Read your description to the class. Can they guess who it is?</a:t>
            </a:r>
            <a:endParaRPr sz="198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914400"/>
            <a:ext cx="8572500" cy="234315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8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88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Fill in the blanks 🧩</a:t>
            </a:r>
            <a:r>
              <a:rPr lang="en" sz="288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​</a:t>
            </a:r>
            <a:endParaRPr sz="2880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22" name="Google Shape;222;p28"/>
          <p:cNvSpPr txBox="1"/>
          <p:nvPr/>
        </p:nvSpPr>
        <p:spPr>
          <a:xfrm>
            <a:off x="754380" y="1211580"/>
            <a:ext cx="74295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My friend Tom ____ short. He ____ brown hair and green eyes. He ____ a red hat too.</a:t>
            </a:r>
            <a:endParaRPr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23" name="Google Shape;223;p28"/>
          <p:cNvSpPr txBox="1"/>
          <p:nvPr/>
        </p:nvSpPr>
        <p:spPr>
          <a:xfrm>
            <a:off x="285750" y="3429000"/>
            <a:ext cx="85725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Word bank 🏦</a:t>
            </a:r>
            <a:r>
              <a:rPr lang="en" sz="180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​</a:t>
            </a:r>
            <a:endParaRPr b="1" sz="1800">
              <a:solidFill>
                <a:srgbClr val="FA9B59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FA9B59"/>
                </a:solidFill>
                <a:latin typeface="Comic Neue"/>
                <a:ea typeface="Comic Neue"/>
                <a:cs typeface="Comic Neue"/>
                <a:sym typeface="Comic Neue"/>
              </a:rPr>
              <a:t>is, has, has, are, have, doe</a:t>
            </a:r>
            <a:r>
              <a:rPr lang="en" sz="180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s</a:t>
            </a:r>
            <a:endParaRPr sz="1800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24" name="Google Shape;224;p28"/>
          <p:cNvSpPr txBox="1"/>
          <p:nvPr/>
        </p:nvSpPr>
        <p:spPr>
          <a:xfrm>
            <a:off x="4743450" y="4389120"/>
            <a:ext cx="3966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FA9B59"/>
                </a:solidFill>
                <a:latin typeface="Comic Neue"/>
                <a:ea typeface="Comic Neue"/>
                <a:cs typeface="Comic Neue"/>
                <a:sym typeface="Comic Neue"/>
              </a:rPr>
              <a:t>Answers on the next slide...</a:t>
            </a:r>
            <a:endParaRPr sz="1620">
              <a:solidFill>
                <a:srgbClr val="FA9B59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914400"/>
            <a:ext cx="8572500" cy="234315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9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88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Fill in the blanks 🧩</a:t>
            </a:r>
            <a:r>
              <a:rPr lang="en" sz="288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​</a:t>
            </a:r>
            <a:endParaRPr sz="2880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31" name="Google Shape;231;p29"/>
          <p:cNvSpPr txBox="1"/>
          <p:nvPr/>
        </p:nvSpPr>
        <p:spPr>
          <a:xfrm>
            <a:off x="754380" y="1211580"/>
            <a:ext cx="74295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My friend Tom </a:t>
            </a:r>
            <a:r>
              <a:rPr b="1" lang="en" sz="1800">
                <a:solidFill>
                  <a:srgbClr val="2C6E49"/>
                </a:solidFill>
                <a:latin typeface="Comic Neue"/>
                <a:ea typeface="Comic Neue"/>
                <a:cs typeface="Comic Neue"/>
                <a:sym typeface="Comic Neue"/>
              </a:rPr>
              <a:t>is</a:t>
            </a: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short. He </a:t>
            </a:r>
            <a:r>
              <a:rPr b="1" lang="en" sz="1800">
                <a:solidFill>
                  <a:srgbClr val="2C6E49"/>
                </a:solidFill>
                <a:latin typeface="Comic Neue"/>
                <a:ea typeface="Comic Neue"/>
                <a:cs typeface="Comic Neue"/>
                <a:sym typeface="Comic Neue"/>
              </a:rPr>
              <a:t>has</a:t>
            </a: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brown hair and green eyes. He </a:t>
            </a:r>
            <a:r>
              <a:rPr b="1" lang="en" sz="1800">
                <a:solidFill>
                  <a:srgbClr val="2C6E49"/>
                </a:solidFill>
                <a:latin typeface="Comic Neue"/>
                <a:ea typeface="Comic Neue"/>
                <a:cs typeface="Comic Neue"/>
                <a:sym typeface="Comic Neue"/>
              </a:rPr>
              <a:t>has</a:t>
            </a: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a red hat too.</a:t>
            </a:r>
            <a:endParaRPr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32" name="Google Shape;232;p29"/>
          <p:cNvSpPr txBox="1"/>
          <p:nvPr/>
        </p:nvSpPr>
        <p:spPr>
          <a:xfrm>
            <a:off x="285750" y="3429000"/>
            <a:ext cx="85725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Word bank 🏦</a:t>
            </a:r>
            <a:r>
              <a:rPr lang="en" sz="180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​</a:t>
            </a:r>
            <a:endParaRPr b="1" sz="1800">
              <a:solidFill>
                <a:srgbClr val="FA9B59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FA9B59"/>
                </a:solidFill>
                <a:latin typeface="Comic Neue"/>
                <a:ea typeface="Comic Neue"/>
                <a:cs typeface="Comic Neue"/>
                <a:sym typeface="Comic Neue"/>
              </a:rPr>
              <a:t>is, has, has, are, have, doe</a:t>
            </a:r>
            <a:r>
              <a:rPr lang="en" sz="180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s</a:t>
            </a:r>
            <a:endParaRPr sz="1800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33" name="Google Shape;233;p29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✅​</a:t>
            </a:r>
            <a:endParaRPr sz="3600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10" y="0"/>
            <a:ext cx="348073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0"/>
          <p:cNvSpPr txBox="1"/>
          <p:nvPr/>
        </p:nvSpPr>
        <p:spPr>
          <a:xfrm>
            <a:off x="3714750" y="171450"/>
            <a:ext cx="5143500" cy="18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324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Summary</a:t>
            </a:r>
            <a:endParaRPr b="1" sz="324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52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What did we learn?</a:t>
            </a:r>
            <a:endParaRPr b="1" sz="2520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-194310" lvl="0" marL="18288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980"/>
              <a:buFont typeface="Comic Neue"/>
              <a:buChar char="●"/>
            </a:pPr>
            <a:r>
              <a:rPr lang="en" sz="198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Use </a:t>
            </a:r>
            <a:r>
              <a:rPr b="1" lang="en" sz="198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is</a:t>
            </a:r>
            <a:r>
              <a:rPr lang="en" sz="198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 for height and build (tall, short).</a:t>
            </a:r>
            <a:endParaRPr sz="1980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-194310" lvl="0" marL="18288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80"/>
              <a:buFont typeface="Comic Neue"/>
              <a:buChar char="●"/>
            </a:pPr>
            <a:r>
              <a:rPr lang="en" sz="198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Use </a:t>
            </a:r>
            <a:r>
              <a:rPr b="1" lang="en" sz="198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has</a:t>
            </a:r>
            <a:r>
              <a:rPr lang="en" sz="198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 for features, colors, and clothes.</a:t>
            </a:r>
            <a:endParaRPr sz="1980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-194310" lvl="0" marL="18288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80"/>
              <a:buFont typeface="Comic Neue"/>
              <a:buChar char="●"/>
            </a:pPr>
            <a:r>
              <a:rPr lang="en" sz="198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Always ask: 'What does he/she look like?'</a:t>
            </a:r>
            <a:endParaRPr sz="1980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-194310" lvl="0" marL="18288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80"/>
              <a:buFont typeface="Comic Neue"/>
              <a:buChar char="●"/>
            </a:pPr>
            <a:r>
              <a:rPr lang="en" sz="198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You can now describe anyone you meet!</a:t>
            </a:r>
            <a:endParaRPr sz="1980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88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Learning Goals</a:t>
            </a:r>
            <a:endParaRPr b="1" sz="288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4286250" y="800100"/>
            <a:ext cx="4572000" cy="11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98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By the end of this lesson, you will be able to:</a:t>
            </a:r>
            <a:endParaRPr sz="1980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-194310" lvl="0" marL="18288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980"/>
              <a:buFont typeface="Comic Neue"/>
              <a:buChar char="●"/>
            </a:pPr>
            <a:r>
              <a:rPr b="1" lang="en" sz="198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Identify</a:t>
            </a:r>
            <a:r>
              <a:rPr lang="en" sz="198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 physical traits like height, hair, and eye color.</a:t>
            </a:r>
            <a:endParaRPr sz="1980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-194310" lvl="0" marL="18288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80"/>
              <a:buFont typeface="Comic Neue"/>
              <a:buChar char="●"/>
            </a:pPr>
            <a:r>
              <a:rPr b="1" lang="en" sz="198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Use</a:t>
            </a:r>
            <a:r>
              <a:rPr lang="en" sz="198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 the verbs 'have' and 'is' correctly to describe people.</a:t>
            </a:r>
            <a:endParaRPr sz="1980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-194310" lvl="0" marL="18288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80"/>
              <a:buFont typeface="Comic Neue"/>
              <a:buChar char="●"/>
            </a:pPr>
            <a:r>
              <a:rPr b="1" lang="en" sz="198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Answer</a:t>
            </a:r>
            <a:r>
              <a:rPr lang="en" sz="198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 the question 'What does he/she look like?'</a:t>
            </a:r>
            <a:endParaRPr sz="1980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-194310" lvl="0" marL="18288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80"/>
              <a:buFont typeface="Comic Neue"/>
              <a:buChar char="●"/>
            </a:pPr>
            <a:r>
              <a:rPr b="1" lang="en" sz="198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Describe</a:t>
            </a:r>
            <a:r>
              <a:rPr lang="en" sz="198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 a mystery classmate for others to guess!</a:t>
            </a:r>
            <a:endParaRPr sz="1980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1602928"/>
            <a:ext cx="1965960" cy="1709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80310" y="917128"/>
            <a:ext cx="1965960" cy="1709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86300" y="1602928"/>
            <a:ext cx="1965960" cy="1709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80860" y="917128"/>
            <a:ext cx="1965960" cy="170904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88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Key Words</a:t>
            </a:r>
            <a:endParaRPr b="1" sz="288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285750" y="3429000"/>
            <a:ext cx="1965900" cy="14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98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Appearance</a:t>
            </a:r>
            <a:endParaRPr b="1" sz="1980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The way someone looks on the outside.</a:t>
            </a:r>
            <a:endParaRPr sz="1980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2480310" y="2743200"/>
            <a:ext cx="1965900" cy="18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98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Physical Trait</a:t>
            </a:r>
            <a:endParaRPr b="1" sz="1980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A specific feature of your body, like eye color or height.</a:t>
            </a:r>
            <a:endParaRPr sz="1980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4686300" y="3429000"/>
            <a:ext cx="1965900" cy="14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98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Feature</a:t>
            </a:r>
            <a:endParaRPr b="1" sz="1980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Facial or body feature, e.g., nose, smile.</a:t>
            </a:r>
            <a:endParaRPr sz="1980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6880860" y="2743200"/>
            <a:ext cx="1965900" cy="18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98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Description</a:t>
            </a:r>
            <a:endParaRPr b="1" sz="1980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Telling details about how someone or something looks.</a:t>
            </a:r>
            <a:endParaRPr sz="1980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375" y="800100"/>
            <a:ext cx="3828699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88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Asking About Appearance</a:t>
            </a:r>
            <a:endParaRPr b="1" sz="288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285750" y="800100"/>
            <a:ext cx="4572000" cy="23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98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When we want to know how someone looks, we ask:</a:t>
            </a:r>
            <a:endParaRPr sz="1980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52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What does he/she look like?</a:t>
            </a:r>
            <a:endParaRPr b="1" sz="2520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98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We use this question to learn about:</a:t>
            </a:r>
            <a:endParaRPr sz="1980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-194310" lvl="0" marL="18288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980"/>
              <a:buFont typeface="Comic Neue"/>
              <a:buChar char="●"/>
            </a:pPr>
            <a:r>
              <a:rPr b="1" lang="en" sz="198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Height</a:t>
            </a:r>
            <a:r>
              <a:rPr lang="en" sz="198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 (How tall are they?)</a:t>
            </a:r>
            <a:endParaRPr sz="1980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-194310" lvl="0" marL="18288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80"/>
              <a:buFont typeface="Comic Neue"/>
              <a:buChar char="●"/>
            </a:pPr>
            <a:r>
              <a:rPr b="1" lang="en" sz="198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Hair</a:t>
            </a:r>
            <a:r>
              <a:rPr lang="en" sz="198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 (What color is it? Is it long or short?)</a:t>
            </a:r>
            <a:endParaRPr sz="1980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-194310" lvl="0" marL="18288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80"/>
              <a:buFont typeface="Comic Neue"/>
              <a:buChar char="●"/>
            </a:pPr>
            <a:r>
              <a:rPr b="1" lang="en" sz="198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Eyes</a:t>
            </a:r>
            <a:r>
              <a:rPr lang="en" sz="198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 (What color are they?)</a:t>
            </a:r>
            <a:endParaRPr sz="1980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925" y="800100"/>
            <a:ext cx="3828699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88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Describing Height</a:t>
            </a:r>
            <a:endParaRPr b="1" sz="288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4286250" y="800100"/>
            <a:ext cx="4572000" cy="32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98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We use the verb </a:t>
            </a:r>
            <a:r>
              <a:rPr b="1" lang="en" sz="198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is</a:t>
            </a:r>
            <a:r>
              <a:rPr lang="en" sz="198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 to describe height and build.</a:t>
            </a:r>
            <a:endParaRPr sz="1980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52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Examples:</a:t>
            </a:r>
            <a:endParaRPr b="1" sz="2520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-194310" lvl="0" marL="18288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980"/>
              <a:buFont typeface="Comic Neue"/>
              <a:buChar char="●"/>
            </a:pPr>
            <a:r>
              <a:rPr lang="en" sz="198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He </a:t>
            </a:r>
            <a:r>
              <a:rPr b="1" lang="en" sz="198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is</a:t>
            </a:r>
            <a:r>
              <a:rPr lang="en" sz="198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 tall.</a:t>
            </a:r>
            <a:endParaRPr sz="1980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-194310" lvl="0" marL="18288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80"/>
              <a:buFont typeface="Comic Neue"/>
              <a:buChar char="●"/>
            </a:pPr>
            <a:r>
              <a:rPr lang="en" sz="198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She </a:t>
            </a:r>
            <a:r>
              <a:rPr b="1" lang="en" sz="198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is</a:t>
            </a:r>
            <a:r>
              <a:rPr lang="en" sz="198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 short.</a:t>
            </a:r>
            <a:endParaRPr sz="1980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-194310" lvl="0" marL="18288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80"/>
              <a:buFont typeface="Comic Neue"/>
              <a:buChar char="●"/>
            </a:pPr>
            <a:r>
              <a:rPr lang="en" sz="198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They </a:t>
            </a:r>
            <a:r>
              <a:rPr b="1" lang="en" sz="198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are</a:t>
            </a:r>
            <a:r>
              <a:rPr lang="en" sz="198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 medium height.</a:t>
            </a:r>
            <a:endParaRPr sz="1980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52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Remember:</a:t>
            </a:r>
            <a:endParaRPr b="1" sz="2520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We don't say 'He has tall.' We always use 'is' for height!</a:t>
            </a:r>
            <a:endParaRPr sz="1980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375" y="800100"/>
            <a:ext cx="3828699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88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Describing Hair and Eyes</a:t>
            </a:r>
            <a:endParaRPr b="1" sz="288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6" name="Google Shape;96;p18"/>
          <p:cNvSpPr txBox="1"/>
          <p:nvPr/>
        </p:nvSpPr>
        <p:spPr>
          <a:xfrm>
            <a:off x="285750" y="800100"/>
            <a:ext cx="4572000" cy="36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98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We use the verb </a:t>
            </a:r>
            <a:r>
              <a:rPr b="1" lang="en" sz="198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has</a:t>
            </a:r>
            <a:r>
              <a:rPr lang="en" sz="198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 to describe body parts and colors.</a:t>
            </a:r>
            <a:endParaRPr sz="1980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52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Examples:</a:t>
            </a:r>
            <a:endParaRPr b="1" sz="2520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-194310" lvl="0" marL="18288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980"/>
              <a:buFont typeface="Comic Neue"/>
              <a:buChar char="●"/>
            </a:pPr>
            <a:r>
              <a:rPr lang="en" sz="198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He </a:t>
            </a:r>
            <a:r>
              <a:rPr b="1" lang="en" sz="198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has</a:t>
            </a:r>
            <a:r>
              <a:rPr lang="en" sz="198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 brown hair.</a:t>
            </a:r>
            <a:endParaRPr sz="1980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-194310" lvl="0" marL="18288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80"/>
              <a:buFont typeface="Comic Neue"/>
              <a:buChar char="●"/>
            </a:pPr>
            <a:r>
              <a:rPr lang="en" sz="198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She </a:t>
            </a:r>
            <a:r>
              <a:rPr b="1" lang="en" sz="198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has</a:t>
            </a:r>
            <a:r>
              <a:rPr lang="en" sz="198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 blue eyes.</a:t>
            </a:r>
            <a:endParaRPr sz="1980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-194310" lvl="0" marL="18288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80"/>
              <a:buFont typeface="Comic Neue"/>
              <a:buChar char="●"/>
            </a:pPr>
            <a:r>
              <a:rPr lang="en" sz="198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He </a:t>
            </a:r>
            <a:r>
              <a:rPr b="1" lang="en" sz="198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has</a:t>
            </a:r>
            <a:r>
              <a:rPr lang="en" sz="198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 curly hair.</a:t>
            </a:r>
            <a:endParaRPr sz="1980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-194310" lvl="0" marL="18288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80"/>
              <a:buFont typeface="Comic Neue"/>
              <a:buChar char="●"/>
            </a:pPr>
            <a:r>
              <a:rPr lang="en" sz="198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She </a:t>
            </a:r>
            <a:r>
              <a:rPr b="1" lang="en" sz="198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has</a:t>
            </a:r>
            <a:r>
              <a:rPr lang="en" sz="198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 long hair.</a:t>
            </a:r>
            <a:endParaRPr sz="1980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52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Remember:</a:t>
            </a:r>
            <a:endParaRPr b="1" sz="2520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We use 'has' because these are things they possess or have on their body!</a:t>
            </a:r>
            <a:endParaRPr sz="1980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88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Have or Is?</a:t>
            </a:r>
            <a:endParaRPr b="1" sz="288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2" name="Google Shape;102;p19"/>
          <p:cNvSpPr txBox="1"/>
          <p:nvPr/>
        </p:nvSpPr>
        <p:spPr>
          <a:xfrm>
            <a:off x="285750" y="857250"/>
            <a:ext cx="85725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Which sentence is correct?</a:t>
            </a:r>
            <a:endParaRPr sz="1980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03" name="Google Shape;103;p19"/>
          <p:cNvSpPr txBox="1"/>
          <p:nvPr/>
        </p:nvSpPr>
        <p:spPr>
          <a:xfrm>
            <a:off x="285750" y="154305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2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1.</a:t>
            </a:r>
            <a:endParaRPr b="1" sz="2520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04" name="Google Shape;104;p19"/>
          <p:cNvSpPr txBox="1"/>
          <p:nvPr/>
        </p:nvSpPr>
        <p:spPr>
          <a:xfrm>
            <a:off x="857250" y="154305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" marR="1143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She has tall.</a:t>
            </a:r>
            <a:endParaRPr sz="198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05" name="Google Shape;105;p19"/>
          <p:cNvSpPr txBox="1"/>
          <p:nvPr/>
        </p:nvSpPr>
        <p:spPr>
          <a:xfrm>
            <a:off x="285750" y="240030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2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2.</a:t>
            </a:r>
            <a:endParaRPr b="1" sz="2520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06" name="Google Shape;106;p19"/>
          <p:cNvSpPr txBox="1"/>
          <p:nvPr/>
        </p:nvSpPr>
        <p:spPr>
          <a:xfrm>
            <a:off x="857250" y="240030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" marR="1143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She is tall.</a:t>
            </a:r>
            <a:endParaRPr sz="198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07" name="Google Shape;107;p19"/>
          <p:cNvSpPr txBox="1"/>
          <p:nvPr/>
        </p:nvSpPr>
        <p:spPr>
          <a:xfrm>
            <a:off x="285750" y="325755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2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3.</a:t>
            </a:r>
            <a:endParaRPr b="1" sz="2520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08" name="Google Shape;108;p19"/>
          <p:cNvSpPr txBox="1"/>
          <p:nvPr/>
        </p:nvSpPr>
        <p:spPr>
          <a:xfrm>
            <a:off x="857250" y="325755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" marR="1143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She are tall.</a:t>
            </a:r>
            <a:endParaRPr sz="198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09" name="Google Shape;109;p19"/>
          <p:cNvSpPr txBox="1"/>
          <p:nvPr/>
        </p:nvSpPr>
        <p:spPr>
          <a:xfrm>
            <a:off x="285750" y="411480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2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4.</a:t>
            </a:r>
            <a:endParaRPr b="1" sz="2520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10" name="Google Shape;110;p19"/>
          <p:cNvSpPr txBox="1"/>
          <p:nvPr/>
        </p:nvSpPr>
        <p:spPr>
          <a:xfrm>
            <a:off x="857250" y="411480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" marR="1143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She have tall.</a:t>
            </a:r>
            <a:endParaRPr sz="198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11" name="Google Shape;111;p19"/>
          <p:cNvSpPr txBox="1"/>
          <p:nvPr/>
        </p:nvSpPr>
        <p:spPr>
          <a:xfrm>
            <a:off x="6160770" y="308610"/>
            <a:ext cx="274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FA9B59"/>
                </a:solidFill>
                <a:latin typeface="Comic Neue"/>
                <a:ea typeface="Comic Neue"/>
                <a:cs typeface="Comic Neue"/>
                <a:sym typeface="Comic Neue"/>
              </a:rPr>
              <a:t>Answers on the next slide...</a:t>
            </a:r>
            <a:endParaRPr sz="1620">
              <a:solidFill>
                <a:srgbClr val="FA9B59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88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Have or Is?</a:t>
            </a:r>
            <a:endParaRPr b="1" sz="288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7" name="Google Shape;117;p20"/>
          <p:cNvSpPr txBox="1"/>
          <p:nvPr/>
        </p:nvSpPr>
        <p:spPr>
          <a:xfrm>
            <a:off x="285750" y="857250"/>
            <a:ext cx="85725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Which sentence is correct?</a:t>
            </a:r>
            <a:endParaRPr sz="1980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18" name="Google Shape;118;p20"/>
          <p:cNvSpPr txBox="1"/>
          <p:nvPr/>
        </p:nvSpPr>
        <p:spPr>
          <a:xfrm>
            <a:off x="285750" y="154305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2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1.</a:t>
            </a:r>
            <a:endParaRPr b="1" sz="2520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19" name="Google Shape;119;p20"/>
          <p:cNvSpPr txBox="1"/>
          <p:nvPr/>
        </p:nvSpPr>
        <p:spPr>
          <a:xfrm>
            <a:off x="857250" y="154305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" marR="1143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She has tall.</a:t>
            </a:r>
            <a:endParaRPr sz="198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20" name="Google Shape;120;p20"/>
          <p:cNvSpPr txBox="1"/>
          <p:nvPr/>
        </p:nvSpPr>
        <p:spPr>
          <a:xfrm>
            <a:off x="285750" y="240030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2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2.</a:t>
            </a:r>
            <a:endParaRPr b="1" sz="2520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21" name="Google Shape;121;p20"/>
          <p:cNvSpPr txBox="1"/>
          <p:nvPr/>
        </p:nvSpPr>
        <p:spPr>
          <a:xfrm>
            <a:off x="857250" y="240030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" marR="1143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980">
                <a:solidFill>
                  <a:srgbClr val="2C6E49"/>
                </a:solidFill>
                <a:latin typeface="Comic Neue"/>
                <a:ea typeface="Comic Neue"/>
                <a:cs typeface="Comic Neue"/>
                <a:sym typeface="Comic Neue"/>
              </a:rPr>
              <a:t>She is tall.</a:t>
            </a:r>
            <a:endParaRPr b="1" sz="1980">
              <a:solidFill>
                <a:srgbClr val="2C6E49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22" name="Google Shape;122;p20"/>
          <p:cNvSpPr txBox="1"/>
          <p:nvPr/>
        </p:nvSpPr>
        <p:spPr>
          <a:xfrm>
            <a:off x="8515350" y="245745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👍​</a:t>
            </a:r>
            <a:endParaRPr sz="3600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23" name="Google Shape;123;p20"/>
          <p:cNvSpPr txBox="1"/>
          <p:nvPr/>
        </p:nvSpPr>
        <p:spPr>
          <a:xfrm>
            <a:off x="285750" y="325755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2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3.</a:t>
            </a:r>
            <a:endParaRPr b="1" sz="2520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24" name="Google Shape;124;p20"/>
          <p:cNvSpPr txBox="1"/>
          <p:nvPr/>
        </p:nvSpPr>
        <p:spPr>
          <a:xfrm>
            <a:off x="857250" y="325755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" marR="1143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She are tall.</a:t>
            </a:r>
            <a:endParaRPr sz="198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25" name="Google Shape;125;p20"/>
          <p:cNvSpPr txBox="1"/>
          <p:nvPr/>
        </p:nvSpPr>
        <p:spPr>
          <a:xfrm>
            <a:off x="285750" y="411480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2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4.</a:t>
            </a:r>
            <a:endParaRPr b="1" sz="2520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26" name="Google Shape;126;p20"/>
          <p:cNvSpPr txBox="1"/>
          <p:nvPr/>
        </p:nvSpPr>
        <p:spPr>
          <a:xfrm>
            <a:off x="857250" y="411480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" marR="1143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She have tall.</a:t>
            </a:r>
            <a:endParaRPr sz="198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27" name="Google Shape;127;p20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✅​</a:t>
            </a:r>
            <a:endParaRPr sz="3600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9050" y="1030635"/>
            <a:ext cx="2114550" cy="1310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86550" y="1030635"/>
            <a:ext cx="2114550" cy="1310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29050" y="3030885"/>
            <a:ext cx="2114550" cy="1310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86550" y="3030885"/>
            <a:ext cx="2114550" cy="131058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1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88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Match the words with the pictures 🎯</a:t>
            </a:r>
            <a:r>
              <a:rPr lang="en" sz="288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​</a:t>
            </a:r>
            <a:endParaRPr sz="2880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37" name="Google Shape;137;p21"/>
          <p:cNvSpPr txBox="1"/>
          <p:nvPr/>
        </p:nvSpPr>
        <p:spPr>
          <a:xfrm>
            <a:off x="285750" y="10287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1.</a:t>
            </a:r>
            <a:endParaRPr b="1" sz="1800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38" name="Google Shape;138;p21"/>
          <p:cNvSpPr txBox="1"/>
          <p:nvPr/>
        </p:nvSpPr>
        <p:spPr>
          <a:xfrm>
            <a:off x="685800" y="1028700"/>
            <a:ext cx="25146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Curly Hair</a:t>
            </a:r>
            <a:endParaRPr b="1"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39" name="Google Shape;139;p21"/>
          <p:cNvSpPr txBox="1"/>
          <p:nvPr/>
        </p:nvSpPr>
        <p:spPr>
          <a:xfrm>
            <a:off x="285750" y="18288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2.</a:t>
            </a:r>
            <a:endParaRPr b="1" sz="1800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40" name="Google Shape;140;p21"/>
          <p:cNvSpPr txBox="1"/>
          <p:nvPr/>
        </p:nvSpPr>
        <p:spPr>
          <a:xfrm>
            <a:off x="685800" y="1828800"/>
            <a:ext cx="25146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Glasses</a:t>
            </a:r>
            <a:endParaRPr b="1"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41" name="Google Shape;141;p21"/>
          <p:cNvSpPr txBox="1"/>
          <p:nvPr/>
        </p:nvSpPr>
        <p:spPr>
          <a:xfrm>
            <a:off x="285750" y="26289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3.</a:t>
            </a:r>
            <a:endParaRPr b="1" sz="1800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42" name="Google Shape;142;p21"/>
          <p:cNvSpPr txBox="1"/>
          <p:nvPr/>
        </p:nvSpPr>
        <p:spPr>
          <a:xfrm>
            <a:off x="685800" y="2628900"/>
            <a:ext cx="25146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Green Eyes</a:t>
            </a:r>
            <a:endParaRPr b="1"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43" name="Google Shape;143;p21"/>
          <p:cNvSpPr txBox="1"/>
          <p:nvPr/>
        </p:nvSpPr>
        <p:spPr>
          <a:xfrm>
            <a:off x="285750" y="34290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4.</a:t>
            </a:r>
            <a:endParaRPr b="1" sz="1800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44" name="Google Shape;144;p21"/>
          <p:cNvSpPr txBox="1"/>
          <p:nvPr/>
        </p:nvSpPr>
        <p:spPr>
          <a:xfrm>
            <a:off x="685800" y="3429000"/>
            <a:ext cx="25146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Long Hair</a:t>
            </a:r>
            <a:endParaRPr b="1"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45" name="Google Shape;145;p21"/>
          <p:cNvSpPr txBox="1"/>
          <p:nvPr/>
        </p:nvSpPr>
        <p:spPr>
          <a:xfrm>
            <a:off x="3429000" y="10287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a)</a:t>
            </a:r>
            <a:endParaRPr b="1" sz="1800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46" name="Google Shape;146;p21"/>
          <p:cNvSpPr txBox="1"/>
          <p:nvPr/>
        </p:nvSpPr>
        <p:spPr>
          <a:xfrm>
            <a:off x="6286500" y="10287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b)</a:t>
            </a:r>
            <a:endParaRPr b="1" sz="1800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47" name="Google Shape;147;p21"/>
          <p:cNvSpPr txBox="1"/>
          <p:nvPr/>
        </p:nvSpPr>
        <p:spPr>
          <a:xfrm>
            <a:off x="3429000" y="302895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c)</a:t>
            </a:r>
            <a:endParaRPr b="1" sz="1800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48" name="Google Shape;148;p21"/>
          <p:cNvSpPr txBox="1"/>
          <p:nvPr/>
        </p:nvSpPr>
        <p:spPr>
          <a:xfrm>
            <a:off x="6286500" y="302895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d)</a:t>
            </a:r>
            <a:endParaRPr b="1" sz="1800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